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2"/>
  </p:notes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 id="268" r:id="rId35"/>
    <p:sldId id="269" r:id="rId36"/>
    <p:sldId id="270" r:id="rId37"/>
    <p:sldId id="271" r:id="rId38"/>
    <p:sldId id="272" r:id="rId39"/>
    <p:sldId id="273" r:id="rId40"/>
    <p:sldId id="274"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slides/slide1.xml" Type="http://schemas.openxmlformats.org/officeDocument/2006/relationships/slide"/><Relationship Id="rId24" Target="slides/slide2.xml" Type="http://schemas.openxmlformats.org/officeDocument/2006/relationships/slide"/><Relationship Id="rId25" Target="slides/slide3.xml" Type="http://schemas.openxmlformats.org/officeDocument/2006/relationships/slide"/><Relationship Id="rId26" Target="slides/slide4.xml" Type="http://schemas.openxmlformats.org/officeDocument/2006/relationships/slide"/><Relationship Id="rId27" Target="slides/slide5.xml" Type="http://schemas.openxmlformats.org/officeDocument/2006/relationships/slide"/><Relationship Id="rId28" Target="slides/slide6.xml" Type="http://schemas.openxmlformats.org/officeDocument/2006/relationships/slide"/><Relationship Id="rId29" Target="slides/slide7.xml" Type="http://schemas.openxmlformats.org/officeDocument/2006/relationships/slide"/><Relationship Id="rId3" Target="viewProps.xml" Type="http://schemas.openxmlformats.org/officeDocument/2006/relationships/viewProps"/><Relationship Id="rId30" Target="slides/slide8.xml" Type="http://schemas.openxmlformats.org/officeDocument/2006/relationships/slide"/><Relationship Id="rId31" Target="slides/slide9.xml" Type="http://schemas.openxmlformats.org/officeDocument/2006/relationships/slide"/><Relationship Id="rId32" Target="slides/slide10.xml" Type="http://schemas.openxmlformats.org/officeDocument/2006/relationships/slide"/><Relationship Id="rId33" Target="slides/slide11.xml" Type="http://schemas.openxmlformats.org/officeDocument/2006/relationships/slide"/><Relationship Id="rId34" Target="slides/slide12.xml" Type="http://schemas.openxmlformats.org/officeDocument/2006/relationships/slide"/><Relationship Id="rId35" Target="slides/slide13.xml" Type="http://schemas.openxmlformats.org/officeDocument/2006/relationships/slide"/><Relationship Id="rId36" Target="slides/slide14.xml" Type="http://schemas.openxmlformats.org/officeDocument/2006/relationships/slide"/><Relationship Id="rId37" Target="slides/slide15.xml" Type="http://schemas.openxmlformats.org/officeDocument/2006/relationships/slide"/><Relationship Id="rId38" Target="slides/slide16.xml" Type="http://schemas.openxmlformats.org/officeDocument/2006/relationships/slide"/><Relationship Id="rId39" Target="slides/slide17.xml" Type="http://schemas.openxmlformats.org/officeDocument/2006/relationships/slide"/><Relationship Id="rId4" Target="theme/theme1.xml" Type="http://schemas.openxmlformats.org/officeDocument/2006/relationships/theme"/><Relationship Id="rId40" Target="slides/slide18.xml" Type="http://schemas.openxmlformats.org/officeDocument/2006/relationships/slide"/><Relationship Id="rId41" Target="slides/slide19.xml" Type="http://schemas.openxmlformats.org/officeDocument/2006/relationships/slide"/><Relationship Id="rId42" Target="notesMasters/notesMaster1.xml" Type="http://schemas.openxmlformats.org/officeDocument/2006/relationships/notesMaster"/><Relationship Id="rId43" Target="theme/theme2.xml" Type="http://schemas.openxmlformats.org/officeDocument/2006/relationships/theme"/><Relationship Id="rId44" Target="notesSlides/notesSlide1.xml" Type="http://schemas.openxmlformats.org/officeDocument/2006/relationships/notesSlide"/><Relationship Id="rId45" Target="notesSlides/notesSlide2.xml" Type="http://schemas.openxmlformats.org/officeDocument/2006/relationships/notesSlide"/><Relationship Id="rId46" Target="notesSlides/notesSlide3.xml" Type="http://schemas.openxmlformats.org/officeDocument/2006/relationships/notesSlide"/><Relationship Id="rId47" Target="notesSlides/notesSlide4.xml" Type="http://schemas.openxmlformats.org/officeDocument/2006/relationships/notesSlide"/><Relationship Id="rId48" Target="notesSlides/notesSlide5.xml" Type="http://schemas.openxmlformats.org/officeDocument/2006/relationships/notesSlide"/><Relationship Id="rId49" Target="notesSlides/notesSlide6.xml" Type="http://schemas.openxmlformats.org/officeDocument/2006/relationships/notesSlide"/><Relationship Id="rId5" Target="tableStyles.xml" Type="http://schemas.openxmlformats.org/officeDocument/2006/relationships/tableStyles"/><Relationship Id="rId50" Target="notesSlides/notesSlide7.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afternoon everyone,Myself Prasanna Tapkire and this is my team:Pushkar Pophali,Isha Mankar and Aashia Sorathia and today we are here to discuss and give presentation on our project topic "Blockchain based genuine and transparent charity application. As you all know, transparency and accountability are essential components of any successful charity. Donors want to ensure that their contributions are making a real impact, and charities need to be able to demonstrate that their funds are being used effectively. This is where blockchain technology comes in. By leveraging the power of a decentralized, transparent ledger system, we can create a new generation of charity application that ensure genuine, transparent, and accountable charity. In this seminar, we'll explore the potential of blockchain-based charity applications and discuss the benefits they offer.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 first let's talk about  the  Problems in traditional charity oraganizations:</a:t>
            </a:r>
          </a:p>
          <a:p>
            <a:r>
              <a:rPr lang="en-US"/>
              <a:t/>
            </a:r>
          </a:p>
          <a:p>
            <a:r>
              <a:rPr lang="en-US"/>
              <a:t>1. Lack of transparency: most of the times the financial records of the charity organizations are not public and hence the donor is unaware of the way his donations are being used</a:t>
            </a:r>
          </a:p>
          <a:p>
            <a:r>
              <a:rPr lang="en-US"/>
              <a:t>2. Inefficient record-keeping: it is not possible to maintain each and every transaction record in a structured format by traditional ways</a:t>
            </a:r>
          </a:p>
          <a:p>
            <a:r>
              <a:rPr lang="en-US"/>
              <a:t>3. Fraud and misuse of funds:The funds can be misused in malicious activities such as money laundering,corruption etc.</a:t>
            </a:r>
          </a:p>
          <a:p>
            <a:r>
              <a:rPr lang="en-US"/>
              <a:t/>
            </a:r>
          </a:p>
          <a:p>
            <a:r>
              <a:rPr lang="en-US"/>
              <a:t/>
            </a:r>
          </a:p>
          <a:p>
            <a:r>
              <a:rPr lang="en-US"/>
              <a:t>To further continue with the topic i would like to call Isha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7.png" Type="http://schemas.openxmlformats.org/officeDocument/2006/relationships/image"/><Relationship Id="rId4" Target="../media/image18.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9.png" Type="http://schemas.openxmlformats.org/officeDocument/2006/relationships/image"/><Relationship Id="rId4" Target="../media/image20.png" Type="http://schemas.openxmlformats.org/officeDocument/2006/relationships/image"/><Relationship Id="rId5" Target="../media/image2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22.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2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6EFFE"/>
        </a:solidFill>
      </p:bgPr>
    </p:bg>
    <p:spTree>
      <p:nvGrpSpPr>
        <p:cNvPr id="1" name=""/>
        <p:cNvGrpSpPr/>
        <p:nvPr/>
      </p:nvGrpSpPr>
      <p:grpSpPr>
        <a:xfrm>
          <a:off x="0" y="0"/>
          <a:ext cx="0" cy="0"/>
          <a:chOff x="0" y="0"/>
          <a:chExt cx="0" cy="0"/>
        </a:xfrm>
      </p:grpSpPr>
      <p:sp>
        <p:nvSpPr>
          <p:cNvPr name="Freeform 2" id="2"/>
          <p:cNvSpPr/>
          <p:nvPr/>
        </p:nvSpPr>
        <p:spPr>
          <a:xfrm flipH="false" flipV="false" rot="0">
            <a:off x="178759" y="173265"/>
            <a:ext cx="18288000" cy="10172700"/>
          </a:xfrm>
          <a:custGeom>
            <a:avLst/>
            <a:gdLst/>
            <a:ahLst/>
            <a:cxnLst/>
            <a:rect r="r" b="b" t="t" l="l"/>
            <a:pathLst>
              <a:path h="10172700" w="18288000">
                <a:moveTo>
                  <a:pt x="0" y="0"/>
                </a:moveTo>
                <a:lnTo>
                  <a:pt x="18288000" y="0"/>
                </a:lnTo>
                <a:lnTo>
                  <a:pt x="18288000" y="10172700"/>
                </a:lnTo>
                <a:lnTo>
                  <a:pt x="0" y="10172700"/>
                </a:lnTo>
                <a:lnTo>
                  <a:pt x="0" y="0"/>
                </a:lnTo>
                <a:close/>
              </a:path>
            </a:pathLst>
          </a:custGeom>
          <a:blipFill>
            <a:blip r:embed="rId2">
              <a:alphaModFix amt="7999"/>
            </a:blip>
            <a:stretch>
              <a:fillRect l="0" t="-39887" r="0" b="-39887"/>
            </a:stretch>
          </a:blipFill>
        </p:spPr>
      </p:sp>
      <p:sp>
        <p:nvSpPr>
          <p:cNvPr name="Freeform 3" id="3"/>
          <p:cNvSpPr/>
          <p:nvPr/>
        </p:nvSpPr>
        <p:spPr>
          <a:xfrm flipH="false" flipV="false" rot="0">
            <a:off x="159709" y="173265"/>
            <a:ext cx="2526890" cy="3050571"/>
          </a:xfrm>
          <a:custGeom>
            <a:avLst/>
            <a:gdLst/>
            <a:ahLst/>
            <a:cxnLst/>
            <a:rect r="r" b="b" t="t" l="l"/>
            <a:pathLst>
              <a:path h="3050571" w="2526890">
                <a:moveTo>
                  <a:pt x="0" y="0"/>
                </a:moveTo>
                <a:lnTo>
                  <a:pt x="2526890" y="0"/>
                </a:lnTo>
                <a:lnTo>
                  <a:pt x="2526890" y="3050571"/>
                </a:lnTo>
                <a:lnTo>
                  <a:pt x="0" y="3050571"/>
                </a:lnTo>
                <a:lnTo>
                  <a:pt x="0" y="0"/>
                </a:lnTo>
                <a:close/>
              </a:path>
            </a:pathLst>
          </a:custGeom>
          <a:blipFill>
            <a:blip r:embed="rId3"/>
            <a:stretch>
              <a:fillRect l="0" t="0" r="0" b="0"/>
            </a:stretch>
          </a:blipFill>
        </p:spPr>
      </p:sp>
      <p:sp>
        <p:nvSpPr>
          <p:cNvPr name="TextBox 4" id="4"/>
          <p:cNvSpPr txBox="true"/>
          <p:nvPr/>
        </p:nvSpPr>
        <p:spPr>
          <a:xfrm rot="0">
            <a:off x="2057400" y="287565"/>
            <a:ext cx="16230600" cy="1967874"/>
          </a:xfrm>
          <a:prstGeom prst="rect">
            <a:avLst/>
          </a:prstGeom>
        </p:spPr>
        <p:txBody>
          <a:bodyPr anchor="t" rtlCol="false" tIns="0" lIns="0" bIns="0" rIns="0">
            <a:spAutoFit/>
          </a:bodyPr>
          <a:lstStyle/>
          <a:p>
            <a:pPr algn="ctr">
              <a:lnSpc>
                <a:spcPts val="7665"/>
              </a:lnSpc>
            </a:pPr>
            <a:r>
              <a:rPr lang="en-US" sz="7300">
                <a:solidFill>
                  <a:srgbClr val="CA4729"/>
                </a:solidFill>
                <a:latin typeface="Canva Sans Bold"/>
              </a:rPr>
              <a:t>Shri Ramdeobaba College of Engineering and Management</a:t>
            </a:r>
          </a:p>
        </p:txBody>
      </p:sp>
      <p:sp>
        <p:nvSpPr>
          <p:cNvPr name="TextBox 5" id="5"/>
          <p:cNvSpPr txBox="true"/>
          <p:nvPr/>
        </p:nvSpPr>
        <p:spPr>
          <a:xfrm rot="0">
            <a:off x="4066817" y="2600266"/>
            <a:ext cx="12211765" cy="1180465"/>
          </a:xfrm>
          <a:prstGeom prst="rect">
            <a:avLst/>
          </a:prstGeom>
        </p:spPr>
        <p:txBody>
          <a:bodyPr anchor="t" rtlCol="false" tIns="0" lIns="0" bIns="0" rIns="0">
            <a:spAutoFit/>
          </a:bodyPr>
          <a:lstStyle/>
          <a:p>
            <a:pPr algn="ctr">
              <a:lnSpc>
                <a:spcPts val="4759"/>
              </a:lnSpc>
            </a:pPr>
            <a:r>
              <a:rPr lang="en-US" sz="3399">
                <a:solidFill>
                  <a:srgbClr val="040951"/>
                </a:solidFill>
                <a:latin typeface="Canva Sans"/>
              </a:rPr>
              <a:t>DEPARTMENT OF COMPUTER SCIENCE AND ENGINEERING</a:t>
            </a:r>
          </a:p>
          <a:p>
            <a:pPr algn="ctr">
              <a:lnSpc>
                <a:spcPts val="4759"/>
              </a:lnSpc>
            </a:pPr>
            <a:r>
              <a:rPr lang="en-US" sz="3399">
                <a:solidFill>
                  <a:srgbClr val="040951"/>
                </a:solidFill>
                <a:latin typeface="Canva Sans"/>
              </a:rPr>
              <a:t>SESSION 2023-2024</a:t>
            </a:r>
          </a:p>
        </p:txBody>
      </p:sp>
      <p:sp>
        <p:nvSpPr>
          <p:cNvPr name="TextBox 6" id="6"/>
          <p:cNvSpPr txBox="true"/>
          <p:nvPr/>
        </p:nvSpPr>
        <p:spPr>
          <a:xfrm rot="0">
            <a:off x="159709" y="4034154"/>
            <a:ext cx="18288000" cy="1942467"/>
          </a:xfrm>
          <a:prstGeom prst="rect">
            <a:avLst/>
          </a:prstGeom>
        </p:spPr>
        <p:txBody>
          <a:bodyPr anchor="t" rtlCol="false" tIns="0" lIns="0" bIns="0" rIns="0">
            <a:spAutoFit/>
          </a:bodyPr>
          <a:lstStyle/>
          <a:p>
            <a:pPr algn="ctr">
              <a:lnSpc>
                <a:spcPts val="7519"/>
              </a:lnSpc>
              <a:spcBef>
                <a:spcPct val="0"/>
              </a:spcBef>
            </a:pPr>
            <a:r>
              <a:rPr lang="en-US" sz="4699">
                <a:solidFill>
                  <a:srgbClr val="020251"/>
                </a:solidFill>
                <a:latin typeface="Times New Roman Bold"/>
              </a:rPr>
              <a:t>GENUINE AND TRANSPARENT BLOCKCHAIN BASED CHARITY APPLICATION</a:t>
            </a:r>
          </a:p>
        </p:txBody>
      </p:sp>
      <p:sp>
        <p:nvSpPr>
          <p:cNvPr name="TextBox 7" id="7"/>
          <p:cNvSpPr txBox="true"/>
          <p:nvPr/>
        </p:nvSpPr>
        <p:spPr>
          <a:xfrm rot="0">
            <a:off x="14770537" y="7269390"/>
            <a:ext cx="3016091" cy="3076575"/>
          </a:xfrm>
          <a:prstGeom prst="rect">
            <a:avLst/>
          </a:prstGeom>
        </p:spPr>
        <p:txBody>
          <a:bodyPr anchor="t" rtlCol="false" tIns="0" lIns="0" bIns="0" rIns="0">
            <a:spAutoFit/>
          </a:bodyPr>
          <a:lstStyle/>
          <a:p>
            <a:pPr algn="ctr">
              <a:lnSpc>
                <a:spcPts val="4800"/>
              </a:lnSpc>
            </a:pPr>
          </a:p>
          <a:p>
            <a:pPr algn="ctr">
              <a:lnSpc>
                <a:spcPts val="4800"/>
              </a:lnSpc>
            </a:pPr>
          </a:p>
          <a:p>
            <a:pPr algn="ctr">
              <a:lnSpc>
                <a:spcPts val="4800"/>
              </a:lnSpc>
            </a:pPr>
            <a:r>
              <a:rPr lang="en-US" sz="3000">
                <a:solidFill>
                  <a:srgbClr val="000000"/>
                </a:solidFill>
                <a:latin typeface="Times New Roman Bold"/>
              </a:rPr>
              <a:t>Industry Mentor</a:t>
            </a:r>
          </a:p>
          <a:p>
            <a:pPr algn="ctr">
              <a:lnSpc>
                <a:spcPts val="4800"/>
              </a:lnSpc>
            </a:pPr>
            <a:r>
              <a:rPr lang="en-US" sz="3000">
                <a:solidFill>
                  <a:srgbClr val="000000"/>
                </a:solidFill>
                <a:latin typeface="Times New Roman"/>
              </a:rPr>
              <a:t>Sugam Bhatnagar </a:t>
            </a:r>
          </a:p>
          <a:p>
            <a:pPr algn="ctr">
              <a:lnSpc>
                <a:spcPts val="4800"/>
              </a:lnSpc>
              <a:spcBef>
                <a:spcPct val="0"/>
              </a:spcBef>
            </a:pPr>
          </a:p>
        </p:txBody>
      </p:sp>
      <p:sp>
        <p:nvSpPr>
          <p:cNvPr name="TextBox 8" id="8"/>
          <p:cNvSpPr txBox="true"/>
          <p:nvPr/>
        </p:nvSpPr>
        <p:spPr>
          <a:xfrm rot="0">
            <a:off x="9560292" y="8488590"/>
            <a:ext cx="4425315" cy="1857375"/>
          </a:xfrm>
          <a:prstGeom prst="rect">
            <a:avLst/>
          </a:prstGeom>
        </p:spPr>
        <p:txBody>
          <a:bodyPr anchor="t" rtlCol="false" tIns="0" lIns="0" bIns="0" rIns="0">
            <a:spAutoFit/>
          </a:bodyPr>
          <a:lstStyle/>
          <a:p>
            <a:pPr algn="ctr">
              <a:lnSpc>
                <a:spcPts val="4800"/>
              </a:lnSpc>
            </a:pPr>
            <a:r>
              <a:rPr lang="en-US" sz="3000">
                <a:solidFill>
                  <a:srgbClr val="000000"/>
                </a:solidFill>
                <a:latin typeface="Times New Roman Bold"/>
              </a:rPr>
              <a:t>Guide</a:t>
            </a:r>
          </a:p>
          <a:p>
            <a:pPr algn="ctr">
              <a:lnSpc>
                <a:spcPts val="4800"/>
              </a:lnSpc>
            </a:pPr>
            <a:r>
              <a:rPr lang="en-US" sz="3000">
                <a:solidFill>
                  <a:srgbClr val="000000"/>
                </a:solidFill>
                <a:latin typeface="Times New Roman"/>
              </a:rPr>
              <a:t>Dr. Abhijeet R. Raipurkar </a:t>
            </a:r>
          </a:p>
          <a:p>
            <a:pPr algn="ctr">
              <a:lnSpc>
                <a:spcPts val="4800"/>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881813" y="1028700"/>
            <a:ext cx="16622921" cy="8457929"/>
          </a:xfrm>
          <a:custGeom>
            <a:avLst/>
            <a:gdLst/>
            <a:ahLst/>
            <a:cxnLst/>
            <a:rect r="r" b="b" t="t" l="l"/>
            <a:pathLst>
              <a:path h="8457929" w="16622921">
                <a:moveTo>
                  <a:pt x="0" y="0"/>
                </a:moveTo>
                <a:lnTo>
                  <a:pt x="16622921" y="0"/>
                </a:lnTo>
                <a:lnTo>
                  <a:pt x="16622921" y="8457929"/>
                </a:lnTo>
                <a:lnTo>
                  <a:pt x="0" y="8457929"/>
                </a:lnTo>
                <a:lnTo>
                  <a:pt x="0" y="0"/>
                </a:lnTo>
                <a:close/>
              </a:path>
            </a:pathLst>
          </a:custGeom>
          <a:blipFill>
            <a:blip r:embed="rId2"/>
            <a:stretch>
              <a:fillRect l="-1908" t="0" r="-1033" b="-6375"/>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711577"/>
            <a:ext cx="17259300" cy="8803428"/>
          </a:xfrm>
          <a:custGeom>
            <a:avLst/>
            <a:gdLst/>
            <a:ahLst/>
            <a:cxnLst/>
            <a:rect r="r" b="b" t="t" l="l"/>
            <a:pathLst>
              <a:path h="8803428" w="17259300">
                <a:moveTo>
                  <a:pt x="0" y="0"/>
                </a:moveTo>
                <a:lnTo>
                  <a:pt x="17259300" y="0"/>
                </a:lnTo>
                <a:lnTo>
                  <a:pt x="17259300" y="8803428"/>
                </a:lnTo>
                <a:lnTo>
                  <a:pt x="0" y="8803428"/>
                </a:lnTo>
                <a:lnTo>
                  <a:pt x="0" y="0"/>
                </a:lnTo>
                <a:close/>
              </a:path>
            </a:pathLst>
          </a:custGeom>
          <a:blipFill>
            <a:blip r:embed="rId2"/>
            <a:stretch>
              <a:fillRect l="-3968" t="-438" r="0" b="-6732"/>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0"/>
            <a:ext cx="15864138" cy="10018001"/>
          </a:xfrm>
          <a:custGeom>
            <a:avLst/>
            <a:gdLst/>
            <a:ahLst/>
            <a:cxnLst/>
            <a:rect r="r" b="b" t="t" l="l"/>
            <a:pathLst>
              <a:path h="10018001" w="15864138">
                <a:moveTo>
                  <a:pt x="0" y="0"/>
                </a:moveTo>
                <a:lnTo>
                  <a:pt x="15864138" y="0"/>
                </a:lnTo>
                <a:lnTo>
                  <a:pt x="15864138" y="10018001"/>
                </a:lnTo>
                <a:lnTo>
                  <a:pt x="0" y="10018001"/>
                </a:lnTo>
                <a:lnTo>
                  <a:pt x="0" y="0"/>
                </a:lnTo>
                <a:close/>
              </a:path>
            </a:pathLst>
          </a:custGeom>
          <a:blipFill>
            <a:blip r:embed="rId2"/>
            <a:stretch>
              <a:fillRect l="-1377" t="-15094" r="0" b="-97"/>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Freeform 4" id="4"/>
          <p:cNvSpPr/>
          <p:nvPr/>
        </p:nvSpPr>
        <p:spPr>
          <a:xfrm flipH="false" flipV="false" rot="0">
            <a:off x="13026623" y="1258327"/>
            <a:ext cx="5261377" cy="2766466"/>
          </a:xfrm>
          <a:custGeom>
            <a:avLst/>
            <a:gdLst/>
            <a:ahLst/>
            <a:cxnLst/>
            <a:rect r="r" b="b" t="t" l="l"/>
            <a:pathLst>
              <a:path h="2766466" w="5261377">
                <a:moveTo>
                  <a:pt x="0" y="0"/>
                </a:moveTo>
                <a:lnTo>
                  <a:pt x="5261377" y="0"/>
                </a:lnTo>
                <a:lnTo>
                  <a:pt x="5261377" y="2766466"/>
                </a:lnTo>
                <a:lnTo>
                  <a:pt x="0" y="2766466"/>
                </a:lnTo>
                <a:lnTo>
                  <a:pt x="0" y="0"/>
                </a:lnTo>
                <a:close/>
              </a:path>
            </a:pathLst>
          </a:custGeom>
          <a:blipFill>
            <a:blip r:embed="rId3"/>
            <a:stretch>
              <a:fillRect l="0" t="0" r="0" b="0"/>
            </a:stretch>
          </a:blipFill>
        </p:spPr>
      </p:sp>
      <p:sp>
        <p:nvSpPr>
          <p:cNvPr name="Freeform 5" id="5"/>
          <p:cNvSpPr/>
          <p:nvPr/>
        </p:nvSpPr>
        <p:spPr>
          <a:xfrm flipH="false" flipV="false" rot="0">
            <a:off x="11786567" y="6817829"/>
            <a:ext cx="6501433" cy="3253888"/>
          </a:xfrm>
          <a:custGeom>
            <a:avLst/>
            <a:gdLst/>
            <a:ahLst/>
            <a:cxnLst/>
            <a:rect r="r" b="b" t="t" l="l"/>
            <a:pathLst>
              <a:path h="3253888" w="6501433">
                <a:moveTo>
                  <a:pt x="0" y="0"/>
                </a:moveTo>
                <a:lnTo>
                  <a:pt x="6501433" y="0"/>
                </a:lnTo>
                <a:lnTo>
                  <a:pt x="6501433" y="3253888"/>
                </a:lnTo>
                <a:lnTo>
                  <a:pt x="0" y="3253888"/>
                </a:lnTo>
                <a:lnTo>
                  <a:pt x="0" y="0"/>
                </a:lnTo>
                <a:close/>
              </a:path>
            </a:pathLst>
          </a:custGeom>
          <a:blipFill>
            <a:blip r:embed="rId4"/>
            <a:stretch>
              <a:fillRect l="0" t="0" r="0" b="0"/>
            </a:stretch>
          </a:blipFill>
        </p:spPr>
      </p:sp>
      <p:sp>
        <p:nvSpPr>
          <p:cNvPr name="TextBox 6" id="6"/>
          <p:cNvSpPr txBox="true"/>
          <p:nvPr/>
        </p:nvSpPr>
        <p:spPr>
          <a:xfrm rot="0">
            <a:off x="1047750" y="937855"/>
            <a:ext cx="12567956" cy="1008380"/>
          </a:xfrm>
          <a:prstGeom prst="rect">
            <a:avLst/>
          </a:prstGeom>
        </p:spPr>
        <p:txBody>
          <a:bodyPr anchor="t" rtlCol="false" tIns="0" lIns="0" bIns="0" rIns="0">
            <a:spAutoFit/>
          </a:bodyPr>
          <a:lstStyle/>
          <a:p>
            <a:pPr algn="just" marL="0" indent="0" lvl="0">
              <a:lnSpc>
                <a:spcPts val="7420"/>
              </a:lnSpc>
              <a:spcBef>
                <a:spcPct val="0"/>
              </a:spcBef>
            </a:pPr>
            <a:r>
              <a:rPr lang="en-US" sz="5300">
                <a:solidFill>
                  <a:srgbClr val="333333"/>
                </a:solidFill>
                <a:latin typeface="Times New Roman Bold"/>
              </a:rPr>
              <a:t> Drawbacks we intend to overcome...</a:t>
            </a:r>
          </a:p>
        </p:txBody>
      </p:sp>
      <p:sp>
        <p:nvSpPr>
          <p:cNvPr name="TextBox 7" id="7"/>
          <p:cNvSpPr txBox="true"/>
          <p:nvPr/>
        </p:nvSpPr>
        <p:spPr>
          <a:xfrm rot="0">
            <a:off x="1397781" y="2412960"/>
            <a:ext cx="10146405" cy="4117995"/>
          </a:xfrm>
          <a:prstGeom prst="rect">
            <a:avLst/>
          </a:prstGeom>
        </p:spPr>
        <p:txBody>
          <a:bodyPr anchor="t" rtlCol="false" tIns="0" lIns="0" bIns="0" rIns="0">
            <a:spAutoFit/>
          </a:bodyPr>
          <a:lstStyle/>
          <a:p>
            <a:pPr marL="877007" indent="-438503" lvl="1">
              <a:lnSpc>
                <a:spcPts val="6499"/>
              </a:lnSpc>
              <a:buFont typeface="Arial"/>
              <a:buChar char="•"/>
            </a:pPr>
            <a:r>
              <a:rPr lang="en-US" sz="4062">
                <a:solidFill>
                  <a:srgbClr val="333333"/>
                </a:solidFill>
                <a:latin typeface="Times New Roman Bold"/>
              </a:rPr>
              <a:t>Data Privacy and Confidentiality</a:t>
            </a:r>
          </a:p>
          <a:p>
            <a:pPr marL="877007" indent="-438503" lvl="1">
              <a:lnSpc>
                <a:spcPts val="6499"/>
              </a:lnSpc>
              <a:buFont typeface="Arial"/>
              <a:buChar char="•"/>
            </a:pPr>
            <a:r>
              <a:rPr lang="en-US" sz="4062">
                <a:solidFill>
                  <a:srgbClr val="333333"/>
                </a:solidFill>
                <a:latin typeface="Times New Roman Bold"/>
              </a:rPr>
              <a:t>Sensitive Data Exposure</a:t>
            </a:r>
          </a:p>
          <a:p>
            <a:pPr marL="877007" indent="-438503" lvl="1">
              <a:lnSpc>
                <a:spcPts val="6499"/>
              </a:lnSpc>
              <a:buFont typeface="Arial"/>
              <a:buChar char="•"/>
            </a:pPr>
            <a:r>
              <a:rPr lang="en-US" sz="4062">
                <a:solidFill>
                  <a:srgbClr val="333333"/>
                </a:solidFill>
                <a:latin typeface="Times New Roman Bold"/>
              </a:rPr>
              <a:t>Varying Network Requirements</a:t>
            </a:r>
          </a:p>
          <a:p>
            <a:pPr marL="877007" indent="-438503" lvl="1">
              <a:lnSpc>
                <a:spcPts val="6499"/>
              </a:lnSpc>
              <a:buFont typeface="Arial"/>
              <a:buChar char="•"/>
            </a:pPr>
            <a:r>
              <a:rPr lang="en-US" sz="4062">
                <a:solidFill>
                  <a:srgbClr val="333333"/>
                </a:solidFill>
                <a:latin typeface="Times New Roman Bold"/>
              </a:rPr>
              <a:t>Use of only a Single Consensus Mechanism</a:t>
            </a:r>
          </a:p>
          <a:p>
            <a:pPr marL="877007" indent="-438503" lvl="1">
              <a:lnSpc>
                <a:spcPts val="6499"/>
              </a:lnSpc>
              <a:buFont typeface="Arial"/>
              <a:buChar char="•"/>
            </a:pPr>
            <a:r>
              <a:rPr lang="en-US" sz="4062">
                <a:solidFill>
                  <a:srgbClr val="333333"/>
                </a:solidFill>
                <a:latin typeface="Times New Roman Bold"/>
              </a:rPr>
              <a:t>Incentive and Customer Engagement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Freeform 4" id="4"/>
          <p:cNvSpPr/>
          <p:nvPr/>
        </p:nvSpPr>
        <p:spPr>
          <a:xfrm flipH="false" flipV="false" rot="0">
            <a:off x="11521199" y="450526"/>
            <a:ext cx="6766801" cy="4108296"/>
          </a:xfrm>
          <a:custGeom>
            <a:avLst/>
            <a:gdLst/>
            <a:ahLst/>
            <a:cxnLst/>
            <a:rect r="r" b="b" t="t" l="l"/>
            <a:pathLst>
              <a:path h="4108296" w="6766801">
                <a:moveTo>
                  <a:pt x="0" y="0"/>
                </a:moveTo>
                <a:lnTo>
                  <a:pt x="6766801" y="0"/>
                </a:lnTo>
                <a:lnTo>
                  <a:pt x="6766801" y="4108295"/>
                </a:lnTo>
                <a:lnTo>
                  <a:pt x="0" y="4108295"/>
                </a:lnTo>
                <a:lnTo>
                  <a:pt x="0" y="0"/>
                </a:lnTo>
                <a:close/>
              </a:path>
            </a:pathLst>
          </a:custGeom>
          <a:blipFill>
            <a:blip r:embed="rId3"/>
            <a:stretch>
              <a:fillRect l="-6471" t="-11618" r="-6471" b="0"/>
            </a:stretch>
          </a:blipFill>
        </p:spPr>
      </p:sp>
      <p:sp>
        <p:nvSpPr>
          <p:cNvPr name="Freeform 5" id="5"/>
          <p:cNvSpPr/>
          <p:nvPr/>
        </p:nvSpPr>
        <p:spPr>
          <a:xfrm flipH="false" flipV="false" rot="0">
            <a:off x="11790431" y="5874426"/>
            <a:ext cx="6497569" cy="4412574"/>
          </a:xfrm>
          <a:custGeom>
            <a:avLst/>
            <a:gdLst/>
            <a:ahLst/>
            <a:cxnLst/>
            <a:rect r="r" b="b" t="t" l="l"/>
            <a:pathLst>
              <a:path h="4412574" w="6497569">
                <a:moveTo>
                  <a:pt x="0" y="0"/>
                </a:moveTo>
                <a:lnTo>
                  <a:pt x="6497569" y="0"/>
                </a:lnTo>
                <a:lnTo>
                  <a:pt x="6497569" y="4412574"/>
                </a:lnTo>
                <a:lnTo>
                  <a:pt x="0" y="4412574"/>
                </a:lnTo>
                <a:lnTo>
                  <a:pt x="0" y="0"/>
                </a:lnTo>
                <a:close/>
              </a:path>
            </a:pathLst>
          </a:custGeom>
          <a:blipFill>
            <a:blip r:embed="rId4"/>
            <a:stretch>
              <a:fillRect l="-872" t="-8389" r="-1190" b="-4092"/>
            </a:stretch>
          </a:blipFill>
        </p:spPr>
      </p:sp>
      <p:sp>
        <p:nvSpPr>
          <p:cNvPr name="Freeform 6" id="6"/>
          <p:cNvSpPr/>
          <p:nvPr/>
        </p:nvSpPr>
        <p:spPr>
          <a:xfrm flipH="false" flipV="false" rot="0">
            <a:off x="1475413" y="6327240"/>
            <a:ext cx="8126482" cy="4158122"/>
          </a:xfrm>
          <a:custGeom>
            <a:avLst/>
            <a:gdLst/>
            <a:ahLst/>
            <a:cxnLst/>
            <a:rect r="r" b="b" t="t" l="l"/>
            <a:pathLst>
              <a:path h="4158122" w="8126482">
                <a:moveTo>
                  <a:pt x="0" y="0"/>
                </a:moveTo>
                <a:lnTo>
                  <a:pt x="8126482" y="0"/>
                </a:lnTo>
                <a:lnTo>
                  <a:pt x="8126482" y="4158123"/>
                </a:lnTo>
                <a:lnTo>
                  <a:pt x="0" y="4158123"/>
                </a:lnTo>
                <a:lnTo>
                  <a:pt x="0" y="0"/>
                </a:lnTo>
                <a:close/>
              </a:path>
            </a:pathLst>
          </a:custGeom>
          <a:blipFill>
            <a:blip r:embed="rId5"/>
            <a:stretch>
              <a:fillRect l="0" t="-3500" r="0" b="-3500"/>
            </a:stretch>
          </a:blipFill>
        </p:spPr>
      </p:sp>
      <p:sp>
        <p:nvSpPr>
          <p:cNvPr name="TextBox 7" id="7"/>
          <p:cNvSpPr txBox="true"/>
          <p:nvPr/>
        </p:nvSpPr>
        <p:spPr>
          <a:xfrm rot="0">
            <a:off x="326723" y="1835955"/>
            <a:ext cx="11463708" cy="3642767"/>
          </a:xfrm>
          <a:prstGeom prst="rect">
            <a:avLst/>
          </a:prstGeom>
        </p:spPr>
        <p:txBody>
          <a:bodyPr anchor="t" rtlCol="false" tIns="0" lIns="0" bIns="0" rIns="0">
            <a:spAutoFit/>
          </a:bodyPr>
          <a:lstStyle/>
          <a:p>
            <a:pPr marL="774145" indent="-387072" lvl="1">
              <a:lnSpc>
                <a:spcPts val="5737"/>
              </a:lnSpc>
              <a:buFont typeface="Arial"/>
              <a:buChar char="•"/>
            </a:pPr>
            <a:r>
              <a:rPr lang="en-US" sz="3585">
                <a:solidFill>
                  <a:srgbClr val="333333"/>
                </a:solidFill>
                <a:latin typeface="Times New Roman Bold"/>
              </a:rPr>
              <a:t>Private Network Setup </a:t>
            </a:r>
          </a:p>
          <a:p>
            <a:pPr marL="774145" indent="-387072" lvl="1">
              <a:lnSpc>
                <a:spcPts val="5737"/>
              </a:lnSpc>
              <a:buFont typeface="Arial"/>
              <a:buChar char="•"/>
            </a:pPr>
            <a:r>
              <a:rPr lang="en-US" sz="3585">
                <a:solidFill>
                  <a:srgbClr val="333333"/>
                </a:solidFill>
                <a:latin typeface="Times New Roman Bold"/>
              </a:rPr>
              <a:t>Transparency through Auditing </a:t>
            </a:r>
          </a:p>
          <a:p>
            <a:pPr marL="774145" indent="-387072" lvl="1">
              <a:lnSpc>
                <a:spcPts val="5737"/>
              </a:lnSpc>
              <a:buFont typeface="Arial"/>
              <a:buChar char="•"/>
            </a:pPr>
            <a:r>
              <a:rPr lang="en-US" sz="3585">
                <a:solidFill>
                  <a:srgbClr val="333333"/>
                </a:solidFill>
                <a:latin typeface="Times New Roman Bold"/>
              </a:rPr>
              <a:t>Data Privacy and Encryption</a:t>
            </a:r>
          </a:p>
          <a:p>
            <a:pPr marL="774145" indent="-387072" lvl="1">
              <a:lnSpc>
                <a:spcPts val="5737"/>
              </a:lnSpc>
              <a:buFont typeface="Arial"/>
              <a:buChar char="•"/>
            </a:pPr>
            <a:r>
              <a:rPr lang="en-US" sz="3585">
                <a:solidFill>
                  <a:srgbClr val="333333"/>
                </a:solidFill>
                <a:latin typeface="Times New Roman Bold"/>
              </a:rPr>
              <a:t>Flexible Consensus Mechanism</a:t>
            </a:r>
          </a:p>
          <a:p>
            <a:pPr marL="774145" indent="-387072" lvl="1">
              <a:lnSpc>
                <a:spcPts val="5737"/>
              </a:lnSpc>
              <a:buFont typeface="Arial"/>
              <a:buChar char="•"/>
            </a:pPr>
            <a:r>
              <a:rPr lang="en-US" sz="3585">
                <a:solidFill>
                  <a:srgbClr val="333333"/>
                </a:solidFill>
                <a:latin typeface="Times New Roman Bold"/>
              </a:rPr>
              <a:t>Rewarding System using NFT </a:t>
            </a:r>
          </a:p>
        </p:txBody>
      </p:sp>
      <p:sp>
        <p:nvSpPr>
          <p:cNvPr name="TextBox 8" id="8"/>
          <p:cNvSpPr txBox="true"/>
          <p:nvPr/>
        </p:nvSpPr>
        <p:spPr>
          <a:xfrm rot="0">
            <a:off x="648637" y="639050"/>
            <a:ext cx="12567956" cy="1008380"/>
          </a:xfrm>
          <a:prstGeom prst="rect">
            <a:avLst/>
          </a:prstGeom>
        </p:spPr>
        <p:txBody>
          <a:bodyPr anchor="t" rtlCol="false" tIns="0" lIns="0" bIns="0" rIns="0">
            <a:spAutoFit/>
          </a:bodyPr>
          <a:lstStyle/>
          <a:p>
            <a:pPr algn="just" marL="0" indent="0" lvl="0">
              <a:lnSpc>
                <a:spcPts val="7420"/>
              </a:lnSpc>
              <a:spcBef>
                <a:spcPct val="0"/>
              </a:spcBef>
            </a:pPr>
            <a:r>
              <a:rPr lang="en-US" sz="5300">
                <a:solidFill>
                  <a:srgbClr val="333333"/>
                </a:solidFill>
                <a:latin typeface="Times New Roman Bold"/>
              </a:rPr>
              <a:t> Proposed Solutions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Freeform 4" id="4"/>
          <p:cNvSpPr/>
          <p:nvPr/>
        </p:nvSpPr>
        <p:spPr>
          <a:xfrm flipH="false" flipV="false" rot="0">
            <a:off x="8425714" y="4597873"/>
            <a:ext cx="9862286" cy="5689127"/>
          </a:xfrm>
          <a:custGeom>
            <a:avLst/>
            <a:gdLst/>
            <a:ahLst/>
            <a:cxnLst/>
            <a:rect r="r" b="b" t="t" l="l"/>
            <a:pathLst>
              <a:path h="5689127" w="9862286">
                <a:moveTo>
                  <a:pt x="0" y="0"/>
                </a:moveTo>
                <a:lnTo>
                  <a:pt x="9862286" y="0"/>
                </a:lnTo>
                <a:lnTo>
                  <a:pt x="9862286" y="5689127"/>
                </a:lnTo>
                <a:lnTo>
                  <a:pt x="0" y="5689127"/>
                </a:lnTo>
                <a:lnTo>
                  <a:pt x="0" y="0"/>
                </a:lnTo>
                <a:close/>
              </a:path>
            </a:pathLst>
          </a:custGeom>
          <a:blipFill>
            <a:blip r:embed="rId3"/>
            <a:stretch>
              <a:fillRect l="0" t="-1247" r="0" b="-1247"/>
            </a:stretch>
          </a:blipFill>
        </p:spPr>
      </p:sp>
      <p:sp>
        <p:nvSpPr>
          <p:cNvPr name="TextBox 5" id="5"/>
          <p:cNvSpPr txBox="true"/>
          <p:nvPr/>
        </p:nvSpPr>
        <p:spPr>
          <a:xfrm rot="0">
            <a:off x="234898" y="1837930"/>
            <a:ext cx="11463708" cy="4370798"/>
          </a:xfrm>
          <a:prstGeom prst="rect">
            <a:avLst/>
          </a:prstGeom>
        </p:spPr>
        <p:txBody>
          <a:bodyPr anchor="t" rtlCol="false" tIns="0" lIns="0" bIns="0" rIns="0">
            <a:spAutoFit/>
          </a:bodyPr>
          <a:lstStyle/>
          <a:p>
            <a:pPr marL="774144" indent="-387072" lvl="1">
              <a:lnSpc>
                <a:spcPts val="5737"/>
              </a:lnSpc>
              <a:buFont typeface="Arial"/>
              <a:buChar char="•"/>
            </a:pPr>
            <a:r>
              <a:rPr lang="en-US" sz="3585">
                <a:solidFill>
                  <a:srgbClr val="333333"/>
                </a:solidFill>
                <a:latin typeface="Times New Roman Bold"/>
              </a:rPr>
              <a:t>Enterprise-grade, Distributed ledger platform</a:t>
            </a:r>
          </a:p>
          <a:p>
            <a:pPr marL="774144" indent="-387072" lvl="1">
              <a:lnSpc>
                <a:spcPts val="5737"/>
              </a:lnSpc>
              <a:buFont typeface="Arial"/>
              <a:buChar char="•"/>
            </a:pPr>
            <a:r>
              <a:rPr lang="en-US" sz="3585">
                <a:solidFill>
                  <a:srgbClr val="333333"/>
                </a:solidFill>
                <a:latin typeface="Times New Roman Bold"/>
              </a:rPr>
              <a:t>Highly modular</a:t>
            </a:r>
          </a:p>
          <a:p>
            <a:pPr marL="774144" indent="-387072" lvl="1">
              <a:lnSpc>
                <a:spcPts val="5737"/>
              </a:lnSpc>
              <a:buFont typeface="Arial"/>
              <a:buChar char="•"/>
            </a:pPr>
            <a:r>
              <a:rPr lang="en-US" sz="3585">
                <a:solidFill>
                  <a:srgbClr val="333333"/>
                </a:solidFill>
                <a:latin typeface="Times New Roman Bold"/>
              </a:rPr>
              <a:t>Permissioned architecture</a:t>
            </a:r>
          </a:p>
          <a:p>
            <a:pPr marL="774144" indent="-387072" lvl="1">
              <a:lnSpc>
                <a:spcPts val="5737"/>
              </a:lnSpc>
              <a:buFont typeface="Arial"/>
              <a:buChar char="•"/>
            </a:pPr>
            <a:r>
              <a:rPr lang="en-US" sz="3585">
                <a:solidFill>
                  <a:srgbClr val="333333"/>
                </a:solidFill>
                <a:latin typeface="Times New Roman Bold"/>
              </a:rPr>
              <a:t>Multi-language smart contract support: Go, Java, Javascript</a:t>
            </a:r>
          </a:p>
          <a:p>
            <a:pPr marL="774144" indent="-387072" lvl="1">
              <a:lnSpc>
                <a:spcPts val="5737"/>
              </a:lnSpc>
              <a:buFont typeface="Arial"/>
              <a:buChar char="•"/>
            </a:pPr>
            <a:r>
              <a:rPr lang="en-US" sz="3585">
                <a:solidFill>
                  <a:srgbClr val="333333"/>
                </a:solidFill>
                <a:latin typeface="Times New Roman Bold"/>
              </a:rPr>
              <a:t>Pluggable consensus </a:t>
            </a:r>
          </a:p>
        </p:txBody>
      </p:sp>
      <p:sp>
        <p:nvSpPr>
          <p:cNvPr name="TextBox 6" id="6"/>
          <p:cNvSpPr txBox="true"/>
          <p:nvPr/>
        </p:nvSpPr>
        <p:spPr>
          <a:xfrm rot="0">
            <a:off x="648637" y="639050"/>
            <a:ext cx="12567956" cy="1008380"/>
          </a:xfrm>
          <a:prstGeom prst="rect">
            <a:avLst/>
          </a:prstGeom>
        </p:spPr>
        <p:txBody>
          <a:bodyPr anchor="t" rtlCol="false" tIns="0" lIns="0" bIns="0" rIns="0">
            <a:spAutoFit/>
          </a:bodyPr>
          <a:lstStyle/>
          <a:p>
            <a:pPr algn="just" marL="0" indent="0" lvl="0">
              <a:lnSpc>
                <a:spcPts val="7420"/>
              </a:lnSpc>
              <a:spcBef>
                <a:spcPct val="0"/>
              </a:spcBef>
            </a:pPr>
            <a:r>
              <a:rPr lang="en-US" sz="5300">
                <a:solidFill>
                  <a:srgbClr val="333333"/>
                </a:solidFill>
                <a:latin typeface="Times New Roman Bold"/>
              </a:rPr>
              <a:t>Hpyerledger Fabric</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TextBox 4" id="4"/>
          <p:cNvSpPr txBox="true"/>
          <p:nvPr/>
        </p:nvSpPr>
        <p:spPr>
          <a:xfrm rot="0">
            <a:off x="-2549230" y="2229272"/>
            <a:ext cx="11693230" cy="1055768"/>
          </a:xfrm>
          <a:prstGeom prst="rect">
            <a:avLst/>
          </a:prstGeom>
        </p:spPr>
        <p:txBody>
          <a:bodyPr anchor="t" rtlCol="false" tIns="0" lIns="0" bIns="0" rIns="0">
            <a:spAutoFit/>
          </a:bodyPr>
          <a:lstStyle/>
          <a:p>
            <a:pPr algn="ctr">
              <a:lnSpc>
                <a:spcPts val="8085"/>
              </a:lnSpc>
              <a:spcBef>
                <a:spcPct val="0"/>
              </a:spcBef>
            </a:pPr>
            <a:r>
              <a:rPr lang="en-US" sz="5053">
                <a:solidFill>
                  <a:srgbClr val="000000"/>
                </a:solidFill>
                <a:latin typeface="Times New Roman Bold"/>
              </a:rPr>
              <a:t>What is NFT?</a:t>
            </a:r>
            <a:r>
              <a:rPr lang="en-US" sz="5053">
                <a:solidFill>
                  <a:srgbClr val="000000"/>
                </a:solidFill>
                <a:latin typeface="Times New Roman"/>
              </a:rPr>
              <a:t> </a:t>
            </a:r>
          </a:p>
        </p:txBody>
      </p:sp>
      <p:sp>
        <p:nvSpPr>
          <p:cNvPr name="TextBox 5" id="5"/>
          <p:cNvSpPr txBox="true"/>
          <p:nvPr/>
        </p:nvSpPr>
        <p:spPr>
          <a:xfrm rot="0">
            <a:off x="1028700" y="5000625"/>
            <a:ext cx="16230600" cy="3043338"/>
          </a:xfrm>
          <a:prstGeom prst="rect">
            <a:avLst/>
          </a:prstGeom>
        </p:spPr>
        <p:txBody>
          <a:bodyPr anchor="t" rtlCol="false" tIns="0" lIns="0" bIns="0" rIns="0">
            <a:spAutoFit/>
          </a:bodyPr>
          <a:lstStyle/>
          <a:p>
            <a:pPr marL="546071" indent="-273036" lvl="1">
              <a:lnSpc>
                <a:spcPts val="4046"/>
              </a:lnSpc>
              <a:buFont typeface="Arial"/>
              <a:buChar char="•"/>
            </a:pPr>
            <a:r>
              <a:rPr lang="en-US" sz="2529">
                <a:solidFill>
                  <a:srgbClr val="000000"/>
                </a:solidFill>
                <a:latin typeface="Times New Roman"/>
              </a:rPr>
              <a:t>NFT stands for  Non-Fungible Token.</a:t>
            </a:r>
          </a:p>
          <a:p>
            <a:pPr>
              <a:lnSpc>
                <a:spcPts val="4046"/>
              </a:lnSpc>
            </a:pPr>
          </a:p>
          <a:p>
            <a:pPr marL="546071" indent="-273036" lvl="1">
              <a:lnSpc>
                <a:spcPts val="4046"/>
              </a:lnSpc>
              <a:buFont typeface="Arial"/>
              <a:buChar char="•"/>
            </a:pPr>
            <a:r>
              <a:rPr lang="en-US" sz="2529">
                <a:solidFill>
                  <a:srgbClr val="000000"/>
                </a:solidFill>
                <a:latin typeface="Times New Roman"/>
              </a:rPr>
              <a:t> It's a type of digital asset that represents ownership or proof of authenticity of a unique item or piece of content using blockchain technology. </a:t>
            </a:r>
          </a:p>
          <a:p>
            <a:pPr>
              <a:lnSpc>
                <a:spcPts val="4046"/>
              </a:lnSpc>
            </a:pPr>
          </a:p>
          <a:p>
            <a:pPr algn="ctr">
              <a:lnSpc>
                <a:spcPts val="4046"/>
              </a:lnSpc>
              <a:spcBef>
                <a:spcPct val="0"/>
              </a:spcBef>
            </a:pPr>
          </a:p>
        </p:txBody>
      </p:sp>
      <p:sp>
        <p:nvSpPr>
          <p:cNvPr name="Freeform 6" id="6"/>
          <p:cNvSpPr/>
          <p:nvPr/>
        </p:nvSpPr>
        <p:spPr>
          <a:xfrm flipH="false" flipV="false" rot="0">
            <a:off x="12651413" y="1332474"/>
            <a:ext cx="4872273" cy="3135113"/>
          </a:xfrm>
          <a:custGeom>
            <a:avLst/>
            <a:gdLst/>
            <a:ahLst/>
            <a:cxnLst/>
            <a:rect r="r" b="b" t="t" l="l"/>
            <a:pathLst>
              <a:path h="3135113" w="4872273">
                <a:moveTo>
                  <a:pt x="0" y="0"/>
                </a:moveTo>
                <a:lnTo>
                  <a:pt x="4872273" y="0"/>
                </a:lnTo>
                <a:lnTo>
                  <a:pt x="4872273" y="3135113"/>
                </a:lnTo>
                <a:lnTo>
                  <a:pt x="0" y="3135113"/>
                </a:lnTo>
                <a:lnTo>
                  <a:pt x="0" y="0"/>
                </a:lnTo>
                <a:close/>
              </a:path>
            </a:pathLst>
          </a:custGeom>
          <a:blipFill>
            <a:blip r:embed="rId3"/>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Freeform 4" id="4"/>
          <p:cNvSpPr/>
          <p:nvPr/>
        </p:nvSpPr>
        <p:spPr>
          <a:xfrm flipH="false" flipV="false" rot="0">
            <a:off x="1618142" y="740094"/>
            <a:ext cx="15447401" cy="9187930"/>
          </a:xfrm>
          <a:custGeom>
            <a:avLst/>
            <a:gdLst/>
            <a:ahLst/>
            <a:cxnLst/>
            <a:rect r="r" b="b" t="t" l="l"/>
            <a:pathLst>
              <a:path h="9187930" w="15447401">
                <a:moveTo>
                  <a:pt x="0" y="0"/>
                </a:moveTo>
                <a:lnTo>
                  <a:pt x="15447402" y="0"/>
                </a:lnTo>
                <a:lnTo>
                  <a:pt x="15447402" y="9187930"/>
                </a:lnTo>
                <a:lnTo>
                  <a:pt x="0" y="9187930"/>
                </a:lnTo>
                <a:lnTo>
                  <a:pt x="0" y="0"/>
                </a:lnTo>
                <a:close/>
              </a:path>
            </a:pathLst>
          </a:custGeom>
          <a:blipFill>
            <a:blip r:embed="rId2">
              <a:alphaModFix amt="20999"/>
            </a:blip>
            <a:stretch>
              <a:fillRect l="0" t="-8806" r="0" b="-8806"/>
            </a:stretch>
          </a:blipFill>
        </p:spPr>
      </p:sp>
      <p:sp>
        <p:nvSpPr>
          <p:cNvPr name="TextBox 5" id="5"/>
          <p:cNvSpPr txBox="true"/>
          <p:nvPr/>
        </p:nvSpPr>
        <p:spPr>
          <a:xfrm rot="0">
            <a:off x="865263" y="1837938"/>
            <a:ext cx="12738730" cy="2188210"/>
          </a:xfrm>
          <a:prstGeom prst="rect">
            <a:avLst/>
          </a:prstGeom>
        </p:spPr>
        <p:txBody>
          <a:bodyPr anchor="t" rtlCol="false" tIns="0" lIns="0" bIns="0" rIns="0">
            <a:spAutoFit/>
          </a:bodyPr>
          <a:lstStyle/>
          <a:p>
            <a:pPr algn="ctr">
              <a:lnSpc>
                <a:spcPts val="8480"/>
              </a:lnSpc>
            </a:pPr>
            <a:r>
              <a:rPr lang="en-US" sz="5300">
                <a:solidFill>
                  <a:srgbClr val="2D4263"/>
                </a:solidFill>
                <a:latin typeface="Times New Roman Bold"/>
              </a:rPr>
              <a:t>Rewarding System using NFT</a:t>
            </a:r>
          </a:p>
          <a:p>
            <a:pPr algn="ctr">
              <a:lnSpc>
                <a:spcPts val="8480"/>
              </a:lnSpc>
              <a:spcBef>
                <a:spcPct val="0"/>
              </a:spcBef>
            </a:pPr>
          </a:p>
        </p:txBody>
      </p:sp>
      <p:sp>
        <p:nvSpPr>
          <p:cNvPr name="TextBox 6" id="6"/>
          <p:cNvSpPr txBox="true"/>
          <p:nvPr/>
        </p:nvSpPr>
        <p:spPr>
          <a:xfrm rot="0">
            <a:off x="3011703" y="3409479"/>
            <a:ext cx="12660280" cy="4551810"/>
          </a:xfrm>
          <a:prstGeom prst="rect">
            <a:avLst/>
          </a:prstGeom>
        </p:spPr>
        <p:txBody>
          <a:bodyPr anchor="t" rtlCol="false" tIns="0" lIns="0" bIns="0" rIns="0">
            <a:spAutoFit/>
          </a:bodyPr>
          <a:lstStyle/>
          <a:p>
            <a:pPr algn="just" marL="725789" indent="-362895" lvl="1">
              <a:lnSpc>
                <a:spcPts val="7462"/>
              </a:lnSpc>
              <a:buFont typeface="Arial"/>
              <a:buChar char="•"/>
            </a:pPr>
            <a:r>
              <a:rPr lang="en-US" sz="3361">
                <a:solidFill>
                  <a:srgbClr val="2D4263"/>
                </a:solidFill>
                <a:latin typeface="Times New Roman Bold"/>
              </a:rPr>
              <a:t>Why NFT?</a:t>
            </a:r>
          </a:p>
          <a:p>
            <a:pPr algn="just" marL="725789" indent="-362895" lvl="1">
              <a:lnSpc>
                <a:spcPts val="7462"/>
              </a:lnSpc>
              <a:buFont typeface="Arial"/>
              <a:buChar char="•"/>
            </a:pPr>
            <a:r>
              <a:rPr lang="en-US" sz="3361">
                <a:solidFill>
                  <a:srgbClr val="2D4263"/>
                </a:solidFill>
                <a:latin typeface="Times New Roman Bold"/>
              </a:rPr>
              <a:t>How donors can use the rewarded NFTs ?</a:t>
            </a:r>
          </a:p>
          <a:p>
            <a:pPr algn="just" marL="725789" indent="-362895" lvl="1">
              <a:lnSpc>
                <a:spcPts val="7462"/>
              </a:lnSpc>
              <a:buFont typeface="Arial"/>
              <a:buChar char="•"/>
            </a:pPr>
            <a:r>
              <a:rPr lang="en-US" sz="3361">
                <a:solidFill>
                  <a:srgbClr val="2D4263"/>
                </a:solidFill>
                <a:latin typeface="Times New Roman Bold"/>
              </a:rPr>
              <a:t>How will the NFTs be managed?</a:t>
            </a:r>
          </a:p>
          <a:p>
            <a:pPr algn="just" marL="725789" indent="-362895" lvl="1">
              <a:lnSpc>
                <a:spcPts val="7462"/>
              </a:lnSpc>
              <a:buFont typeface="Arial"/>
              <a:buChar char="•"/>
            </a:pPr>
            <a:r>
              <a:rPr lang="en-US" sz="3361">
                <a:solidFill>
                  <a:srgbClr val="2D4263"/>
                </a:solidFill>
                <a:latin typeface="Times New Roman Bold"/>
              </a:rPr>
              <a:t>How will we implement NFT?</a:t>
            </a:r>
          </a:p>
          <a:p>
            <a:pPr algn="just">
              <a:lnSpc>
                <a:spcPts val="5378"/>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716182" y="9836474"/>
            <a:ext cx="16855636" cy="450526"/>
            <a:chOff x="0" y="0"/>
            <a:chExt cx="5701783" cy="152400"/>
          </a:xfrm>
        </p:grpSpPr>
        <p:sp>
          <p:nvSpPr>
            <p:cNvPr name="Freeform 3" id="3"/>
            <p:cNvSpPr/>
            <p:nvPr/>
          </p:nvSpPr>
          <p:spPr>
            <a:xfrm flipH="false" flipV="false" rot="0">
              <a:off x="0" y="0"/>
              <a:ext cx="5701783" cy="152400"/>
            </a:xfrm>
            <a:custGeom>
              <a:avLst/>
              <a:gdLst/>
              <a:ahLst/>
              <a:cxnLst/>
              <a:rect r="r" b="b" t="t" l="l"/>
              <a:pathLst>
                <a:path h="152400" w="5701783">
                  <a:moveTo>
                    <a:pt x="0" y="0"/>
                  </a:moveTo>
                  <a:lnTo>
                    <a:pt x="5701783" y="0"/>
                  </a:lnTo>
                  <a:lnTo>
                    <a:pt x="5701783" y="152400"/>
                  </a:lnTo>
                  <a:lnTo>
                    <a:pt x="0" y="152400"/>
                  </a:lnTo>
                  <a:lnTo>
                    <a:pt x="0" y="0"/>
                  </a:lnTo>
                </a:path>
              </a:pathLst>
            </a:custGeom>
            <a:solidFill>
              <a:srgbClr val="00C49A"/>
            </a:solidFill>
          </p:spPr>
        </p:sp>
      </p:grpSp>
      <p:sp>
        <p:nvSpPr>
          <p:cNvPr name="TextBox 4" id="4"/>
          <p:cNvSpPr txBox="true"/>
          <p:nvPr/>
        </p:nvSpPr>
        <p:spPr>
          <a:xfrm rot="0">
            <a:off x="1028700" y="2913396"/>
            <a:ext cx="7139280" cy="2600325"/>
          </a:xfrm>
          <a:prstGeom prst="rect">
            <a:avLst/>
          </a:prstGeom>
        </p:spPr>
        <p:txBody>
          <a:bodyPr anchor="t" rtlCol="false" tIns="0" lIns="0" bIns="0" rIns="0">
            <a:spAutoFit/>
          </a:bodyPr>
          <a:lstStyle/>
          <a:p>
            <a:pPr>
              <a:lnSpc>
                <a:spcPts val="9600"/>
              </a:lnSpc>
            </a:pPr>
            <a:r>
              <a:rPr lang="en-US" sz="8000" spc="248">
                <a:solidFill>
                  <a:srgbClr val="333333"/>
                </a:solidFill>
                <a:latin typeface="Times New Roman"/>
              </a:rPr>
              <a:t>Thank you</a:t>
            </a:r>
          </a:p>
          <a:p>
            <a:pPr>
              <a:lnSpc>
                <a:spcPts val="9600"/>
              </a:lnSpc>
            </a:pPr>
            <a:r>
              <a:rPr lang="en-US" sz="8000" spc="248">
                <a:solidFill>
                  <a:srgbClr val="333333"/>
                </a:solidFill>
                <a:latin typeface="Times New Roman"/>
              </a:rPr>
              <a:t>for listening!</a:t>
            </a:r>
          </a:p>
        </p:txBody>
      </p:sp>
      <p:sp>
        <p:nvSpPr>
          <p:cNvPr name="TextBox 5" id="5"/>
          <p:cNvSpPr txBox="true"/>
          <p:nvPr/>
        </p:nvSpPr>
        <p:spPr>
          <a:xfrm rot="0">
            <a:off x="10415162" y="147646"/>
            <a:ext cx="2903533" cy="588010"/>
          </a:xfrm>
          <a:prstGeom prst="rect">
            <a:avLst/>
          </a:prstGeom>
        </p:spPr>
        <p:txBody>
          <a:bodyPr anchor="t" rtlCol="false" tIns="0" lIns="0" bIns="0" rIns="0">
            <a:spAutoFit/>
          </a:bodyPr>
          <a:lstStyle/>
          <a:p>
            <a:pPr algn="r">
              <a:lnSpc>
                <a:spcPts val="4339"/>
              </a:lnSpc>
            </a:pPr>
            <a:r>
              <a:rPr lang="en-US" sz="3099">
                <a:solidFill>
                  <a:srgbClr val="333333"/>
                </a:solidFill>
                <a:latin typeface="Times New Roman Bold"/>
              </a:rPr>
              <a:t>GUIDE</a:t>
            </a:r>
          </a:p>
        </p:txBody>
      </p:sp>
      <p:sp>
        <p:nvSpPr>
          <p:cNvPr name="TextBox 6" id="6"/>
          <p:cNvSpPr txBox="true"/>
          <p:nvPr/>
        </p:nvSpPr>
        <p:spPr>
          <a:xfrm rot="0">
            <a:off x="8507866" y="727401"/>
            <a:ext cx="4810829" cy="538480"/>
          </a:xfrm>
          <a:prstGeom prst="rect">
            <a:avLst/>
          </a:prstGeom>
        </p:spPr>
        <p:txBody>
          <a:bodyPr anchor="t" rtlCol="false" tIns="0" lIns="0" bIns="0" rIns="0">
            <a:spAutoFit/>
          </a:bodyPr>
          <a:lstStyle/>
          <a:p>
            <a:pPr algn="r">
              <a:lnSpc>
                <a:spcPts val="3919"/>
              </a:lnSpc>
            </a:pPr>
            <a:r>
              <a:rPr lang="en-US" sz="2799">
                <a:solidFill>
                  <a:srgbClr val="333333"/>
                </a:solidFill>
                <a:latin typeface="Times New Roman"/>
              </a:rPr>
              <a:t>Dr. Abhijeet R. Raipurkar</a:t>
            </a:r>
          </a:p>
        </p:txBody>
      </p:sp>
      <p:sp>
        <p:nvSpPr>
          <p:cNvPr name="TextBox 7" id="7"/>
          <p:cNvSpPr txBox="true"/>
          <p:nvPr/>
        </p:nvSpPr>
        <p:spPr>
          <a:xfrm rot="0">
            <a:off x="716182" y="234641"/>
            <a:ext cx="5453161" cy="1069340"/>
          </a:xfrm>
          <a:prstGeom prst="rect">
            <a:avLst/>
          </a:prstGeom>
        </p:spPr>
        <p:txBody>
          <a:bodyPr anchor="t" rtlCol="false" tIns="0" lIns="0" bIns="0" rIns="0">
            <a:spAutoFit/>
          </a:bodyPr>
          <a:lstStyle/>
          <a:p>
            <a:pPr algn="just">
              <a:lnSpc>
                <a:spcPts val="4059"/>
              </a:lnSpc>
            </a:pPr>
            <a:r>
              <a:rPr lang="en-US" sz="2899">
                <a:solidFill>
                  <a:srgbClr val="333333"/>
                </a:solidFill>
                <a:latin typeface="Times New Roman Bold"/>
              </a:rPr>
              <a:t>Computer Science and Engineering, RCOEM</a:t>
            </a:r>
          </a:p>
        </p:txBody>
      </p:sp>
      <p:sp>
        <p:nvSpPr>
          <p:cNvPr name="AutoShape 8" id="8"/>
          <p:cNvSpPr/>
          <p:nvPr/>
        </p:nvSpPr>
        <p:spPr>
          <a:xfrm flipV="true">
            <a:off x="6503459" y="117465"/>
            <a:ext cx="35987" cy="2424121"/>
          </a:xfrm>
          <a:prstGeom prst="line">
            <a:avLst/>
          </a:prstGeom>
          <a:ln cap="rnd" w="19050">
            <a:solidFill>
              <a:srgbClr val="00C49A"/>
            </a:solidFill>
            <a:prstDash val="solid"/>
            <a:headEnd type="none" len="sm" w="sm"/>
            <a:tailEnd type="none" len="sm" w="sm"/>
          </a:ln>
        </p:spPr>
      </p:sp>
      <p:sp>
        <p:nvSpPr>
          <p:cNvPr name="AutoShape 9" id="9"/>
          <p:cNvSpPr/>
          <p:nvPr/>
        </p:nvSpPr>
        <p:spPr>
          <a:xfrm flipV="true">
            <a:off x="13917023" y="117323"/>
            <a:ext cx="0" cy="2424121"/>
          </a:xfrm>
          <a:prstGeom prst="line">
            <a:avLst/>
          </a:prstGeom>
          <a:ln cap="rnd" w="19050">
            <a:solidFill>
              <a:srgbClr val="00C49A"/>
            </a:solidFill>
            <a:prstDash val="solid"/>
            <a:headEnd type="none" len="sm" w="sm"/>
            <a:tailEnd type="none" len="sm" w="sm"/>
          </a:ln>
        </p:spPr>
      </p:sp>
      <p:sp>
        <p:nvSpPr>
          <p:cNvPr name="TextBox 10" id="10"/>
          <p:cNvSpPr txBox="true"/>
          <p:nvPr/>
        </p:nvSpPr>
        <p:spPr>
          <a:xfrm rot="0">
            <a:off x="14723884" y="147646"/>
            <a:ext cx="3216051" cy="588010"/>
          </a:xfrm>
          <a:prstGeom prst="rect">
            <a:avLst/>
          </a:prstGeom>
        </p:spPr>
        <p:txBody>
          <a:bodyPr anchor="t" rtlCol="false" tIns="0" lIns="0" bIns="0" rIns="0">
            <a:spAutoFit/>
          </a:bodyPr>
          <a:lstStyle/>
          <a:p>
            <a:pPr algn="r">
              <a:lnSpc>
                <a:spcPts val="4339"/>
              </a:lnSpc>
            </a:pPr>
            <a:r>
              <a:rPr lang="en-US" sz="3099">
                <a:solidFill>
                  <a:srgbClr val="333333"/>
                </a:solidFill>
                <a:latin typeface="Times New Roman Bold"/>
              </a:rPr>
              <a:t>PARTICIPANTS</a:t>
            </a:r>
          </a:p>
        </p:txBody>
      </p:sp>
      <p:sp>
        <p:nvSpPr>
          <p:cNvPr name="TextBox 11" id="11"/>
          <p:cNvSpPr txBox="true"/>
          <p:nvPr/>
        </p:nvSpPr>
        <p:spPr>
          <a:xfrm rot="0">
            <a:off x="14723884" y="694381"/>
            <a:ext cx="3216051" cy="2024380"/>
          </a:xfrm>
          <a:prstGeom prst="rect">
            <a:avLst/>
          </a:prstGeom>
        </p:spPr>
        <p:txBody>
          <a:bodyPr anchor="t" rtlCol="false" tIns="0" lIns="0" bIns="0" rIns="0">
            <a:spAutoFit/>
          </a:bodyPr>
          <a:lstStyle/>
          <a:p>
            <a:pPr algn="r">
              <a:lnSpc>
                <a:spcPts val="3919"/>
              </a:lnSpc>
            </a:pPr>
            <a:r>
              <a:rPr lang="en-US" sz="2799">
                <a:solidFill>
                  <a:srgbClr val="333333"/>
                </a:solidFill>
                <a:latin typeface="Times New Roman"/>
              </a:rPr>
              <a:t>Prasanna Tapkire</a:t>
            </a:r>
          </a:p>
          <a:p>
            <a:pPr algn="r">
              <a:lnSpc>
                <a:spcPts val="3919"/>
              </a:lnSpc>
            </a:pPr>
            <a:r>
              <a:rPr lang="en-US" sz="2799">
                <a:solidFill>
                  <a:srgbClr val="333333"/>
                </a:solidFill>
                <a:latin typeface="Times New Roman"/>
              </a:rPr>
              <a:t>Pushkar Pophali</a:t>
            </a:r>
          </a:p>
          <a:p>
            <a:pPr algn="r">
              <a:lnSpc>
                <a:spcPts val="3919"/>
              </a:lnSpc>
            </a:pPr>
            <a:r>
              <a:rPr lang="en-US" sz="2799">
                <a:solidFill>
                  <a:srgbClr val="333333"/>
                </a:solidFill>
                <a:latin typeface="Times New Roman"/>
              </a:rPr>
              <a:t>Isha Mankar</a:t>
            </a:r>
          </a:p>
          <a:p>
            <a:pPr algn="r">
              <a:lnSpc>
                <a:spcPts val="3919"/>
              </a:lnSpc>
            </a:pPr>
            <a:r>
              <a:rPr lang="en-US" sz="2799">
                <a:solidFill>
                  <a:srgbClr val="333333"/>
                </a:solidFill>
                <a:latin typeface="Times New Roman"/>
              </a:rPr>
              <a:t>Aashia Sorathia</a:t>
            </a:r>
          </a:p>
        </p:txBody>
      </p:sp>
      <p:sp>
        <p:nvSpPr>
          <p:cNvPr name="AutoShape 12" id="12"/>
          <p:cNvSpPr/>
          <p:nvPr/>
        </p:nvSpPr>
        <p:spPr>
          <a:xfrm>
            <a:off x="716187" y="2699711"/>
            <a:ext cx="17571818" cy="9525"/>
          </a:xfrm>
          <a:prstGeom prst="line">
            <a:avLst/>
          </a:prstGeom>
          <a:ln cap="rnd" w="19050">
            <a:solidFill>
              <a:srgbClr val="00C49A"/>
            </a:solidFill>
            <a:prstDash val="solid"/>
            <a:headEnd type="none" len="sm" w="sm"/>
            <a:tailEnd type="none" len="sm" w="sm"/>
          </a:ln>
        </p:spPr>
      </p:sp>
      <p:sp>
        <p:nvSpPr>
          <p:cNvPr name="TextBox 13" id="13"/>
          <p:cNvSpPr txBox="true"/>
          <p:nvPr/>
        </p:nvSpPr>
        <p:spPr>
          <a:xfrm rot="0">
            <a:off x="10128794" y="1279699"/>
            <a:ext cx="4079909" cy="652145"/>
          </a:xfrm>
          <a:prstGeom prst="rect">
            <a:avLst/>
          </a:prstGeom>
        </p:spPr>
        <p:txBody>
          <a:bodyPr anchor="t" rtlCol="false" tIns="0" lIns="0" bIns="0" rIns="0">
            <a:spAutoFit/>
          </a:bodyPr>
          <a:lstStyle/>
          <a:p>
            <a:pPr algn="ctr">
              <a:lnSpc>
                <a:spcPts val="4959"/>
              </a:lnSpc>
              <a:spcBef>
                <a:spcPct val="0"/>
              </a:spcBef>
            </a:pPr>
            <a:r>
              <a:rPr lang="en-US" sz="3099">
                <a:solidFill>
                  <a:srgbClr val="000000"/>
                </a:solidFill>
                <a:latin typeface="Times New Roman Bold"/>
              </a:rPr>
              <a:t>Industry Mentor</a:t>
            </a:r>
          </a:p>
        </p:txBody>
      </p:sp>
      <p:sp>
        <p:nvSpPr>
          <p:cNvPr name="TextBox 14" id="14"/>
          <p:cNvSpPr txBox="true"/>
          <p:nvPr/>
        </p:nvSpPr>
        <p:spPr>
          <a:xfrm rot="0">
            <a:off x="10128794" y="1903269"/>
            <a:ext cx="3476268" cy="638175"/>
          </a:xfrm>
          <a:prstGeom prst="rect">
            <a:avLst/>
          </a:prstGeom>
        </p:spPr>
        <p:txBody>
          <a:bodyPr anchor="t" rtlCol="false" tIns="0" lIns="0" bIns="0" rIns="0">
            <a:spAutoFit/>
          </a:bodyPr>
          <a:lstStyle/>
          <a:p>
            <a:pPr algn="ctr">
              <a:lnSpc>
                <a:spcPts val="4800"/>
              </a:lnSpc>
              <a:spcBef>
                <a:spcPct val="0"/>
              </a:spcBef>
            </a:pPr>
            <a:r>
              <a:rPr lang="en-US" sz="3000">
                <a:solidFill>
                  <a:srgbClr val="000000"/>
                </a:solidFill>
                <a:latin typeface="Times New Roman"/>
              </a:rPr>
              <a:t>Sugam Bhatnagar Sir</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032104" y="1596391"/>
            <a:ext cx="8481782"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Problem Statement</a:t>
            </a:r>
          </a:p>
        </p:txBody>
      </p:sp>
      <p:sp>
        <p:nvSpPr>
          <p:cNvPr name="TextBox 3" id="3"/>
          <p:cNvSpPr txBox="true"/>
          <p:nvPr/>
        </p:nvSpPr>
        <p:spPr>
          <a:xfrm rot="0">
            <a:off x="6032104" y="2388894"/>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Introduction</a:t>
            </a:r>
          </a:p>
        </p:txBody>
      </p:sp>
      <p:sp>
        <p:nvSpPr>
          <p:cNvPr name="TextBox 4" id="4"/>
          <p:cNvSpPr txBox="true"/>
          <p:nvPr/>
        </p:nvSpPr>
        <p:spPr>
          <a:xfrm rot="0">
            <a:off x="6032104" y="4815779"/>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Module Completed</a:t>
            </a:r>
          </a:p>
        </p:txBody>
      </p:sp>
      <p:sp>
        <p:nvSpPr>
          <p:cNvPr name="TextBox 5" id="5"/>
          <p:cNvSpPr txBox="true"/>
          <p:nvPr/>
        </p:nvSpPr>
        <p:spPr>
          <a:xfrm rot="0">
            <a:off x="6032104" y="3996629"/>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Tech Stack</a:t>
            </a:r>
          </a:p>
        </p:txBody>
      </p:sp>
      <p:sp>
        <p:nvSpPr>
          <p:cNvPr name="TextBox 6" id="6"/>
          <p:cNvSpPr txBox="true"/>
          <p:nvPr/>
        </p:nvSpPr>
        <p:spPr>
          <a:xfrm rot="0">
            <a:off x="6032104" y="5711129"/>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 </a:t>
            </a:r>
            <a:r>
              <a:rPr lang="en-US" sz="3000">
                <a:solidFill>
                  <a:srgbClr val="333333"/>
                </a:solidFill>
                <a:latin typeface="Times New Roman"/>
              </a:rPr>
              <a:t>Drawbacks</a:t>
            </a:r>
          </a:p>
        </p:txBody>
      </p:sp>
      <p:sp>
        <p:nvSpPr>
          <p:cNvPr name="TextBox 7" id="7"/>
          <p:cNvSpPr txBox="true"/>
          <p:nvPr/>
        </p:nvSpPr>
        <p:spPr>
          <a:xfrm rot="0">
            <a:off x="4967903" y="1635455"/>
            <a:ext cx="682307"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a:t>
            </a:r>
          </a:p>
        </p:txBody>
      </p:sp>
      <p:sp>
        <p:nvSpPr>
          <p:cNvPr name="TextBox 8" id="8"/>
          <p:cNvSpPr txBox="true"/>
          <p:nvPr/>
        </p:nvSpPr>
        <p:spPr>
          <a:xfrm rot="0">
            <a:off x="4967903" y="2387930"/>
            <a:ext cx="682307"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II</a:t>
            </a:r>
          </a:p>
        </p:txBody>
      </p:sp>
      <p:sp>
        <p:nvSpPr>
          <p:cNvPr name="TextBox 9" id="9"/>
          <p:cNvSpPr txBox="true"/>
          <p:nvPr/>
        </p:nvSpPr>
        <p:spPr>
          <a:xfrm rot="0">
            <a:off x="4967903" y="3179469"/>
            <a:ext cx="682307"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III</a:t>
            </a:r>
          </a:p>
        </p:txBody>
      </p:sp>
      <p:sp>
        <p:nvSpPr>
          <p:cNvPr name="TextBox 10" id="10"/>
          <p:cNvSpPr txBox="true"/>
          <p:nvPr/>
        </p:nvSpPr>
        <p:spPr>
          <a:xfrm rot="0">
            <a:off x="4967903" y="5711129"/>
            <a:ext cx="682307"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VI</a:t>
            </a:r>
          </a:p>
          <a:p>
            <a:pPr>
              <a:lnSpc>
                <a:spcPts val="4800"/>
              </a:lnSpc>
            </a:pPr>
          </a:p>
        </p:txBody>
      </p:sp>
      <p:sp>
        <p:nvSpPr>
          <p:cNvPr name="TextBox 11" id="11"/>
          <p:cNvSpPr txBox="true"/>
          <p:nvPr/>
        </p:nvSpPr>
        <p:spPr>
          <a:xfrm rot="0">
            <a:off x="4967903" y="3970044"/>
            <a:ext cx="682307"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IV</a:t>
            </a:r>
          </a:p>
          <a:p>
            <a:pPr>
              <a:lnSpc>
                <a:spcPts val="4800"/>
              </a:lnSpc>
            </a:pPr>
          </a:p>
        </p:txBody>
      </p:sp>
      <p:sp>
        <p:nvSpPr>
          <p:cNvPr name="TextBox 12" id="12"/>
          <p:cNvSpPr txBox="true"/>
          <p:nvPr/>
        </p:nvSpPr>
        <p:spPr>
          <a:xfrm rot="0">
            <a:off x="15825201" y="1596391"/>
            <a:ext cx="682307" cy="638175"/>
          </a:xfrm>
          <a:prstGeom prst="rect">
            <a:avLst/>
          </a:prstGeom>
        </p:spPr>
        <p:txBody>
          <a:bodyPr anchor="t" rtlCol="false" tIns="0" lIns="0" bIns="0" rIns="0">
            <a:spAutoFit/>
          </a:bodyPr>
          <a:lstStyle/>
          <a:p>
            <a:pPr algn="r">
              <a:lnSpc>
                <a:spcPts val="4800"/>
              </a:lnSpc>
            </a:pPr>
            <a:r>
              <a:rPr lang="en-US" sz="3000">
                <a:solidFill>
                  <a:srgbClr val="333333"/>
                </a:solidFill>
                <a:latin typeface="Times New Roman"/>
              </a:rPr>
              <a:t>3</a:t>
            </a:r>
          </a:p>
        </p:txBody>
      </p:sp>
      <p:sp>
        <p:nvSpPr>
          <p:cNvPr name="TextBox 13" id="13"/>
          <p:cNvSpPr txBox="true"/>
          <p:nvPr/>
        </p:nvSpPr>
        <p:spPr>
          <a:xfrm rot="0">
            <a:off x="15825201" y="2388894"/>
            <a:ext cx="682307" cy="638175"/>
          </a:xfrm>
          <a:prstGeom prst="rect">
            <a:avLst/>
          </a:prstGeom>
        </p:spPr>
        <p:txBody>
          <a:bodyPr anchor="t" rtlCol="false" tIns="0" lIns="0" bIns="0" rIns="0">
            <a:spAutoFit/>
          </a:bodyPr>
          <a:lstStyle/>
          <a:p>
            <a:pPr algn="r">
              <a:lnSpc>
                <a:spcPts val="4800"/>
              </a:lnSpc>
            </a:pPr>
            <a:r>
              <a:rPr lang="en-US" sz="3000">
                <a:solidFill>
                  <a:srgbClr val="333333"/>
                </a:solidFill>
                <a:latin typeface="Times New Roman"/>
              </a:rPr>
              <a:t>4</a:t>
            </a:r>
          </a:p>
        </p:txBody>
      </p:sp>
      <p:sp>
        <p:nvSpPr>
          <p:cNvPr name="TextBox 14" id="14"/>
          <p:cNvSpPr txBox="true"/>
          <p:nvPr/>
        </p:nvSpPr>
        <p:spPr>
          <a:xfrm rot="0">
            <a:off x="15825201" y="3141369"/>
            <a:ext cx="682307" cy="638175"/>
          </a:xfrm>
          <a:prstGeom prst="rect">
            <a:avLst/>
          </a:prstGeom>
        </p:spPr>
        <p:txBody>
          <a:bodyPr anchor="t" rtlCol="false" tIns="0" lIns="0" bIns="0" rIns="0">
            <a:spAutoFit/>
          </a:bodyPr>
          <a:lstStyle/>
          <a:p>
            <a:pPr algn="r">
              <a:lnSpc>
                <a:spcPts val="4800"/>
              </a:lnSpc>
            </a:pPr>
            <a:r>
              <a:rPr lang="en-US" sz="3000">
                <a:solidFill>
                  <a:srgbClr val="333333"/>
                </a:solidFill>
                <a:latin typeface="Times New Roman"/>
              </a:rPr>
              <a:t>5</a:t>
            </a:r>
          </a:p>
        </p:txBody>
      </p:sp>
      <p:sp>
        <p:nvSpPr>
          <p:cNvPr name="TextBox 15" id="15"/>
          <p:cNvSpPr txBox="true"/>
          <p:nvPr/>
        </p:nvSpPr>
        <p:spPr>
          <a:xfrm rot="0">
            <a:off x="15825201" y="3970044"/>
            <a:ext cx="682307" cy="638175"/>
          </a:xfrm>
          <a:prstGeom prst="rect">
            <a:avLst/>
          </a:prstGeom>
        </p:spPr>
        <p:txBody>
          <a:bodyPr anchor="t" rtlCol="false" tIns="0" lIns="0" bIns="0" rIns="0">
            <a:spAutoFit/>
          </a:bodyPr>
          <a:lstStyle/>
          <a:p>
            <a:pPr algn="r">
              <a:lnSpc>
                <a:spcPts val="4800"/>
              </a:lnSpc>
            </a:pPr>
            <a:r>
              <a:rPr lang="en-US" sz="3000">
                <a:solidFill>
                  <a:srgbClr val="333333"/>
                </a:solidFill>
                <a:latin typeface="Times New Roman"/>
              </a:rPr>
              <a:t>6</a:t>
            </a:r>
          </a:p>
        </p:txBody>
      </p:sp>
      <p:sp>
        <p:nvSpPr>
          <p:cNvPr name="TextBox 16" id="16"/>
          <p:cNvSpPr txBox="true"/>
          <p:nvPr/>
        </p:nvSpPr>
        <p:spPr>
          <a:xfrm rot="0">
            <a:off x="15904535" y="4815779"/>
            <a:ext cx="682307" cy="638109"/>
          </a:xfrm>
          <a:prstGeom prst="rect">
            <a:avLst/>
          </a:prstGeom>
        </p:spPr>
        <p:txBody>
          <a:bodyPr anchor="t" rtlCol="false" tIns="0" lIns="0" bIns="0" rIns="0">
            <a:spAutoFit/>
          </a:bodyPr>
          <a:lstStyle/>
          <a:p>
            <a:pPr algn="r">
              <a:lnSpc>
                <a:spcPts val="4800"/>
              </a:lnSpc>
            </a:pPr>
            <a:r>
              <a:rPr lang="en-US" sz="3000">
                <a:solidFill>
                  <a:srgbClr val="333333"/>
                </a:solidFill>
                <a:latin typeface="Times New Roman"/>
              </a:rPr>
              <a:t>7</a:t>
            </a:r>
          </a:p>
        </p:txBody>
      </p:sp>
      <p:sp>
        <p:nvSpPr>
          <p:cNvPr name="TextBox 17" id="17"/>
          <p:cNvSpPr txBox="true"/>
          <p:nvPr/>
        </p:nvSpPr>
        <p:spPr>
          <a:xfrm rot="0">
            <a:off x="15755715" y="619125"/>
            <a:ext cx="1503585" cy="638175"/>
          </a:xfrm>
          <a:prstGeom prst="rect">
            <a:avLst/>
          </a:prstGeom>
        </p:spPr>
        <p:txBody>
          <a:bodyPr anchor="t" rtlCol="false" tIns="0" lIns="0" bIns="0" rIns="0">
            <a:spAutoFit/>
          </a:bodyPr>
          <a:lstStyle/>
          <a:p>
            <a:pPr algn="ctr">
              <a:lnSpc>
                <a:spcPts val="4800"/>
              </a:lnSpc>
            </a:pPr>
            <a:r>
              <a:rPr lang="en-US" sz="3000">
                <a:solidFill>
                  <a:srgbClr val="333333"/>
                </a:solidFill>
                <a:latin typeface="Times New Roman"/>
              </a:rPr>
              <a:t>Page</a:t>
            </a:r>
          </a:p>
        </p:txBody>
      </p:sp>
      <p:grpSp>
        <p:nvGrpSpPr>
          <p:cNvPr name="Group 18" id="18"/>
          <p:cNvGrpSpPr/>
          <p:nvPr/>
        </p:nvGrpSpPr>
        <p:grpSpPr>
          <a:xfrm rot="0">
            <a:off x="0" y="0"/>
            <a:ext cx="3580965" cy="10287000"/>
            <a:chOff x="0" y="0"/>
            <a:chExt cx="1370105" cy="3935885"/>
          </a:xfrm>
        </p:grpSpPr>
        <p:sp>
          <p:nvSpPr>
            <p:cNvPr name="Freeform 19" id="19"/>
            <p:cNvSpPr/>
            <p:nvPr/>
          </p:nvSpPr>
          <p:spPr>
            <a:xfrm flipH="false" flipV="false" rot="0">
              <a:off x="0" y="0"/>
              <a:ext cx="1370105" cy="3935885"/>
            </a:xfrm>
            <a:custGeom>
              <a:avLst/>
              <a:gdLst/>
              <a:ahLst/>
              <a:cxnLst/>
              <a:rect r="r" b="b" t="t" l="l"/>
              <a:pathLst>
                <a:path h="3935885" w="1370105">
                  <a:moveTo>
                    <a:pt x="0" y="0"/>
                  </a:moveTo>
                  <a:lnTo>
                    <a:pt x="1370105" y="0"/>
                  </a:lnTo>
                  <a:lnTo>
                    <a:pt x="1370105" y="3935885"/>
                  </a:lnTo>
                  <a:lnTo>
                    <a:pt x="0" y="3935885"/>
                  </a:lnTo>
                  <a:lnTo>
                    <a:pt x="0" y="0"/>
                  </a:lnTo>
                </a:path>
              </a:pathLst>
            </a:custGeom>
            <a:solidFill>
              <a:srgbClr val="00C49A"/>
            </a:solidFill>
          </p:spPr>
        </p:sp>
      </p:grpSp>
      <p:sp>
        <p:nvSpPr>
          <p:cNvPr name="TextBox 20" id="20"/>
          <p:cNvSpPr txBox="true"/>
          <p:nvPr/>
        </p:nvSpPr>
        <p:spPr>
          <a:xfrm rot="0">
            <a:off x="231641" y="526203"/>
            <a:ext cx="3349324" cy="1251163"/>
          </a:xfrm>
          <a:prstGeom prst="rect">
            <a:avLst/>
          </a:prstGeom>
        </p:spPr>
        <p:txBody>
          <a:bodyPr anchor="t" rtlCol="false" tIns="0" lIns="0" bIns="0" rIns="0">
            <a:spAutoFit/>
          </a:bodyPr>
          <a:lstStyle/>
          <a:p>
            <a:pPr>
              <a:lnSpc>
                <a:spcPts val="4724"/>
              </a:lnSpc>
            </a:pPr>
            <a:r>
              <a:rPr lang="en-US" sz="3936" spc="122">
                <a:solidFill>
                  <a:srgbClr val="333333"/>
                </a:solidFill>
                <a:latin typeface="Times New Roman"/>
              </a:rPr>
              <a:t>Table of</a:t>
            </a:r>
          </a:p>
          <a:p>
            <a:pPr>
              <a:lnSpc>
                <a:spcPts val="4724"/>
              </a:lnSpc>
            </a:pPr>
            <a:r>
              <a:rPr lang="en-US" sz="3936" spc="122">
                <a:solidFill>
                  <a:srgbClr val="333333"/>
                </a:solidFill>
                <a:latin typeface="Times New Roman"/>
              </a:rPr>
              <a:t>Contents</a:t>
            </a:r>
          </a:p>
        </p:txBody>
      </p:sp>
      <p:sp>
        <p:nvSpPr>
          <p:cNvPr name="TextBox 21" id="21"/>
          <p:cNvSpPr txBox="true"/>
          <p:nvPr/>
        </p:nvSpPr>
        <p:spPr>
          <a:xfrm rot="0">
            <a:off x="6032104" y="3192761"/>
            <a:ext cx="1718281" cy="638109"/>
          </a:xfrm>
          <a:prstGeom prst="rect">
            <a:avLst/>
          </a:prstGeom>
        </p:spPr>
        <p:txBody>
          <a:bodyPr anchor="t" rtlCol="false" tIns="0" lIns="0" bIns="0" rIns="0">
            <a:spAutoFit/>
          </a:bodyPr>
          <a:lstStyle/>
          <a:p>
            <a:pPr algn="ctr">
              <a:lnSpc>
                <a:spcPts val="4800"/>
              </a:lnSpc>
              <a:spcBef>
                <a:spcPct val="0"/>
              </a:spcBef>
            </a:pPr>
            <a:r>
              <a:rPr lang="en-US" sz="3000">
                <a:solidFill>
                  <a:srgbClr val="333333"/>
                </a:solidFill>
                <a:latin typeface="Times New Roman"/>
              </a:rPr>
              <a:t>Objectives</a:t>
            </a:r>
          </a:p>
        </p:txBody>
      </p:sp>
      <p:sp>
        <p:nvSpPr>
          <p:cNvPr name="TextBox 22" id="22"/>
          <p:cNvSpPr txBox="true"/>
          <p:nvPr/>
        </p:nvSpPr>
        <p:spPr>
          <a:xfrm rot="0">
            <a:off x="4967903" y="4815779"/>
            <a:ext cx="835700"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V</a:t>
            </a:r>
          </a:p>
        </p:txBody>
      </p:sp>
      <p:sp>
        <p:nvSpPr>
          <p:cNvPr name="TextBox 23" id="23"/>
          <p:cNvSpPr txBox="true"/>
          <p:nvPr/>
        </p:nvSpPr>
        <p:spPr>
          <a:xfrm rot="0">
            <a:off x="16003036" y="5534916"/>
            <a:ext cx="657939" cy="1200022"/>
          </a:xfrm>
          <a:prstGeom prst="rect">
            <a:avLst/>
          </a:prstGeom>
        </p:spPr>
        <p:txBody>
          <a:bodyPr anchor="t" rtlCol="false" tIns="0" lIns="0" bIns="0" rIns="0">
            <a:spAutoFit/>
          </a:bodyPr>
          <a:lstStyle/>
          <a:p>
            <a:pPr algn="r">
              <a:lnSpc>
                <a:spcPts val="4628"/>
              </a:lnSpc>
            </a:pPr>
            <a:r>
              <a:rPr lang="en-US" sz="2892">
                <a:solidFill>
                  <a:srgbClr val="333333"/>
                </a:solidFill>
                <a:latin typeface="Times New Roman"/>
              </a:rPr>
              <a:t>13</a:t>
            </a:r>
          </a:p>
          <a:p>
            <a:pPr algn="r">
              <a:lnSpc>
                <a:spcPts val="4628"/>
              </a:lnSpc>
            </a:pPr>
          </a:p>
        </p:txBody>
      </p:sp>
      <p:sp>
        <p:nvSpPr>
          <p:cNvPr name="TextBox 24" id="24"/>
          <p:cNvSpPr txBox="true"/>
          <p:nvPr/>
        </p:nvSpPr>
        <p:spPr>
          <a:xfrm rot="0">
            <a:off x="6032104" y="6530213"/>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 Proposed Solutions</a:t>
            </a:r>
          </a:p>
        </p:txBody>
      </p:sp>
      <p:sp>
        <p:nvSpPr>
          <p:cNvPr name="TextBox 25" id="25"/>
          <p:cNvSpPr txBox="true"/>
          <p:nvPr/>
        </p:nvSpPr>
        <p:spPr>
          <a:xfrm rot="0">
            <a:off x="6032104" y="7349297"/>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Hpyerledger Fabric</a:t>
            </a:r>
          </a:p>
        </p:txBody>
      </p:sp>
      <p:sp>
        <p:nvSpPr>
          <p:cNvPr name="TextBox 26" id="26"/>
          <p:cNvSpPr txBox="true"/>
          <p:nvPr/>
        </p:nvSpPr>
        <p:spPr>
          <a:xfrm rot="0">
            <a:off x="6032104" y="8139805"/>
            <a:ext cx="848178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Rewarding System using NFT</a:t>
            </a:r>
          </a:p>
        </p:txBody>
      </p:sp>
      <p:sp>
        <p:nvSpPr>
          <p:cNvPr name="TextBox 27" id="27"/>
          <p:cNvSpPr txBox="true"/>
          <p:nvPr/>
        </p:nvSpPr>
        <p:spPr>
          <a:xfrm rot="0">
            <a:off x="4967903" y="6587396"/>
            <a:ext cx="682307" cy="1247643"/>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VII</a:t>
            </a:r>
          </a:p>
          <a:p>
            <a:pPr>
              <a:lnSpc>
                <a:spcPts val="4800"/>
              </a:lnSpc>
            </a:pPr>
          </a:p>
        </p:txBody>
      </p:sp>
      <p:sp>
        <p:nvSpPr>
          <p:cNvPr name="TextBox 28" id="28"/>
          <p:cNvSpPr txBox="true"/>
          <p:nvPr/>
        </p:nvSpPr>
        <p:spPr>
          <a:xfrm rot="0">
            <a:off x="4967903" y="7349297"/>
            <a:ext cx="835936" cy="1247643"/>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VIII</a:t>
            </a:r>
          </a:p>
          <a:p>
            <a:pPr>
              <a:lnSpc>
                <a:spcPts val="4800"/>
              </a:lnSpc>
            </a:pPr>
          </a:p>
        </p:txBody>
      </p:sp>
      <p:sp>
        <p:nvSpPr>
          <p:cNvPr name="TextBox 29" id="29"/>
          <p:cNvSpPr txBox="true"/>
          <p:nvPr/>
        </p:nvSpPr>
        <p:spPr>
          <a:xfrm rot="0">
            <a:off x="4967903" y="8054180"/>
            <a:ext cx="835936"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IX</a:t>
            </a:r>
          </a:p>
        </p:txBody>
      </p:sp>
      <p:sp>
        <p:nvSpPr>
          <p:cNvPr name="TextBox 30" id="30"/>
          <p:cNvSpPr txBox="true"/>
          <p:nvPr/>
        </p:nvSpPr>
        <p:spPr>
          <a:xfrm rot="0">
            <a:off x="16003036" y="6376517"/>
            <a:ext cx="657939" cy="612258"/>
          </a:xfrm>
          <a:prstGeom prst="rect">
            <a:avLst/>
          </a:prstGeom>
        </p:spPr>
        <p:txBody>
          <a:bodyPr anchor="t" rtlCol="false" tIns="0" lIns="0" bIns="0" rIns="0">
            <a:spAutoFit/>
          </a:bodyPr>
          <a:lstStyle/>
          <a:p>
            <a:pPr algn="r">
              <a:lnSpc>
                <a:spcPts val="4628"/>
              </a:lnSpc>
            </a:pPr>
            <a:r>
              <a:rPr lang="en-US" sz="2892">
                <a:solidFill>
                  <a:srgbClr val="333333"/>
                </a:solidFill>
                <a:latin typeface="Times New Roman"/>
              </a:rPr>
              <a:t>14</a:t>
            </a:r>
          </a:p>
        </p:txBody>
      </p:sp>
      <p:sp>
        <p:nvSpPr>
          <p:cNvPr name="TextBox 31" id="31"/>
          <p:cNvSpPr txBox="true"/>
          <p:nvPr/>
        </p:nvSpPr>
        <p:spPr>
          <a:xfrm rot="0">
            <a:off x="16003036" y="7222781"/>
            <a:ext cx="657939" cy="612258"/>
          </a:xfrm>
          <a:prstGeom prst="rect">
            <a:avLst/>
          </a:prstGeom>
        </p:spPr>
        <p:txBody>
          <a:bodyPr anchor="t" rtlCol="false" tIns="0" lIns="0" bIns="0" rIns="0">
            <a:spAutoFit/>
          </a:bodyPr>
          <a:lstStyle/>
          <a:p>
            <a:pPr algn="r">
              <a:lnSpc>
                <a:spcPts val="4628"/>
              </a:lnSpc>
            </a:pPr>
            <a:r>
              <a:rPr lang="en-US" sz="2892">
                <a:solidFill>
                  <a:srgbClr val="333333"/>
                </a:solidFill>
                <a:latin typeface="Times New Roman"/>
              </a:rPr>
              <a:t>15</a:t>
            </a:r>
          </a:p>
        </p:txBody>
      </p:sp>
      <p:sp>
        <p:nvSpPr>
          <p:cNvPr name="TextBox 32" id="32"/>
          <p:cNvSpPr txBox="true"/>
          <p:nvPr/>
        </p:nvSpPr>
        <p:spPr>
          <a:xfrm rot="0">
            <a:off x="16003036" y="7937090"/>
            <a:ext cx="657939" cy="612258"/>
          </a:xfrm>
          <a:prstGeom prst="rect">
            <a:avLst/>
          </a:prstGeom>
        </p:spPr>
        <p:txBody>
          <a:bodyPr anchor="t" rtlCol="false" tIns="0" lIns="0" bIns="0" rIns="0">
            <a:spAutoFit/>
          </a:bodyPr>
          <a:lstStyle/>
          <a:p>
            <a:pPr algn="r">
              <a:lnSpc>
                <a:spcPts val="4628"/>
              </a:lnSpc>
            </a:pPr>
            <a:r>
              <a:rPr lang="en-US" sz="2892">
                <a:solidFill>
                  <a:srgbClr val="333333"/>
                </a:solidFill>
                <a:latin typeface="Times New Roman"/>
              </a:rPr>
              <a:t>16</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28700" y="2780248"/>
            <a:ext cx="16914517" cy="5187315"/>
          </a:xfrm>
          <a:prstGeom prst="rect">
            <a:avLst/>
          </a:prstGeom>
        </p:spPr>
        <p:txBody>
          <a:bodyPr anchor="t" rtlCol="false" tIns="0" lIns="0" bIns="0" rIns="0">
            <a:spAutoFit/>
          </a:bodyPr>
          <a:lstStyle/>
          <a:p>
            <a:pPr algn="just">
              <a:lnSpc>
                <a:spcPts val="5880"/>
              </a:lnSpc>
            </a:pPr>
            <a:r>
              <a:rPr lang="en-US" sz="3000">
                <a:solidFill>
                  <a:srgbClr val="000000"/>
                </a:solidFill>
                <a:latin typeface="Times New Roman Bold"/>
              </a:rPr>
              <a:t>Non-profit organizations raise charity donations through different sources</a:t>
            </a:r>
            <a:r>
              <a:rPr lang="en-US" sz="3000">
                <a:solidFill>
                  <a:srgbClr val="000000"/>
                </a:solidFill>
                <a:latin typeface="Times New Roman"/>
              </a:rPr>
              <a:t>, and the funds they raise often require clean traceability. Recently, </a:t>
            </a:r>
            <a:r>
              <a:rPr lang="en-US" sz="3000">
                <a:solidFill>
                  <a:srgbClr val="000000"/>
                </a:solidFill>
                <a:latin typeface="Times New Roman Bold"/>
              </a:rPr>
              <a:t>fake charity fundraising schemes have raised social concern</a:t>
            </a:r>
            <a:r>
              <a:rPr lang="en-US" sz="3000">
                <a:solidFill>
                  <a:srgbClr val="000000"/>
                </a:solidFill>
                <a:latin typeface="Times New Roman"/>
              </a:rPr>
              <a:t>, and a trusted and auditable approach is necessary to manage charity organizations' reputations. </a:t>
            </a:r>
            <a:r>
              <a:rPr lang="en-US" sz="3000">
                <a:solidFill>
                  <a:srgbClr val="000000"/>
                </a:solidFill>
                <a:latin typeface="Times New Roman Bold"/>
              </a:rPr>
              <a:t>The charity organizations lack transparency</a:t>
            </a:r>
            <a:r>
              <a:rPr lang="en-US" sz="3000">
                <a:solidFill>
                  <a:srgbClr val="000000"/>
                </a:solidFill>
                <a:latin typeface="Times New Roman"/>
              </a:rPr>
              <a:t>, and their supervision is difficult to achieve, which has a negative impact on the willingness of the people to donate. Students are required to</a:t>
            </a:r>
            <a:r>
              <a:rPr lang="en-US" sz="3000">
                <a:solidFill>
                  <a:srgbClr val="000000"/>
                </a:solidFill>
                <a:latin typeface="Times New Roman Bold"/>
              </a:rPr>
              <a:t> design blockchain-based charity (BBC) systems that are decentralized and guarantee trust, transparency, and chronology between donors and beneficiaries.</a:t>
            </a:r>
          </a:p>
        </p:txBody>
      </p:sp>
      <p:sp>
        <p:nvSpPr>
          <p:cNvPr name="TextBox 3" id="3"/>
          <p:cNvSpPr txBox="true"/>
          <p:nvPr/>
        </p:nvSpPr>
        <p:spPr>
          <a:xfrm rot="0">
            <a:off x="644716" y="1352909"/>
            <a:ext cx="5853509" cy="1008380"/>
          </a:xfrm>
          <a:prstGeom prst="rect">
            <a:avLst/>
          </a:prstGeom>
        </p:spPr>
        <p:txBody>
          <a:bodyPr anchor="t" rtlCol="false" tIns="0" lIns="0" bIns="0" rIns="0">
            <a:spAutoFit/>
          </a:bodyPr>
          <a:lstStyle/>
          <a:p>
            <a:pPr algn="ctr">
              <a:lnSpc>
                <a:spcPts val="7420"/>
              </a:lnSpc>
            </a:pPr>
            <a:r>
              <a:rPr lang="en-US" sz="5300">
                <a:solidFill>
                  <a:srgbClr val="333333"/>
                </a:solidFill>
                <a:latin typeface="Times New Roman Bold"/>
              </a:rPr>
              <a:t>Problem Definition</a:t>
            </a:r>
          </a:p>
        </p:txBody>
      </p:sp>
      <p:grpSp>
        <p:nvGrpSpPr>
          <p:cNvPr name="Group 4" id="4"/>
          <p:cNvGrpSpPr/>
          <p:nvPr/>
        </p:nvGrpSpPr>
        <p:grpSpPr>
          <a:xfrm rot="0">
            <a:off x="0" y="0"/>
            <a:ext cx="18288000" cy="450526"/>
            <a:chOff x="0" y="0"/>
            <a:chExt cx="6186311" cy="152400"/>
          </a:xfrm>
        </p:grpSpPr>
        <p:sp>
          <p:nvSpPr>
            <p:cNvPr name="Freeform 5" id="5"/>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28700" y="1151824"/>
            <a:ext cx="16914517" cy="4444365"/>
          </a:xfrm>
          <a:prstGeom prst="rect">
            <a:avLst/>
          </a:prstGeom>
        </p:spPr>
        <p:txBody>
          <a:bodyPr anchor="t" rtlCol="false" tIns="0" lIns="0" bIns="0" rIns="0">
            <a:spAutoFit/>
          </a:bodyPr>
          <a:lstStyle/>
          <a:p>
            <a:pPr algn="just">
              <a:lnSpc>
                <a:spcPts val="5880"/>
              </a:lnSpc>
            </a:pPr>
            <a:r>
              <a:rPr lang="en-US" sz="3000">
                <a:solidFill>
                  <a:srgbClr val="000000"/>
                </a:solidFill>
                <a:latin typeface="Times New Roman Bold"/>
              </a:rPr>
              <a:t>Why are we implementing this technology:</a:t>
            </a:r>
          </a:p>
          <a:p>
            <a:pPr algn="just">
              <a:lnSpc>
                <a:spcPts val="5880"/>
              </a:lnSpc>
            </a:pPr>
            <a:r>
              <a:rPr lang="en-US" sz="3000">
                <a:solidFill>
                  <a:srgbClr val="000000"/>
                </a:solidFill>
                <a:latin typeface="Times New Roman"/>
              </a:rPr>
              <a:t>Problems in Charity Application:</a:t>
            </a:r>
          </a:p>
          <a:p>
            <a:pPr algn="just" marL="647700" indent="-323850" lvl="1">
              <a:lnSpc>
                <a:spcPts val="5880"/>
              </a:lnSpc>
              <a:buFont typeface="Arial"/>
              <a:buChar char="•"/>
            </a:pPr>
            <a:r>
              <a:rPr lang="en-US" sz="3000">
                <a:solidFill>
                  <a:srgbClr val="000000"/>
                </a:solidFill>
                <a:latin typeface="Times New Roman"/>
              </a:rPr>
              <a:t>Lack of transparency: </a:t>
            </a:r>
          </a:p>
          <a:p>
            <a:pPr algn="just" marL="647700" indent="-323850" lvl="1">
              <a:lnSpc>
                <a:spcPts val="5880"/>
              </a:lnSpc>
              <a:buFont typeface="Arial"/>
              <a:buChar char="•"/>
            </a:pPr>
            <a:r>
              <a:rPr lang="en-US" sz="3000">
                <a:solidFill>
                  <a:srgbClr val="000000"/>
                </a:solidFill>
                <a:latin typeface="Times New Roman"/>
              </a:rPr>
              <a:t>High transaction fees</a:t>
            </a:r>
          </a:p>
          <a:p>
            <a:pPr algn="just" marL="647700" indent="-323850" lvl="1">
              <a:lnSpc>
                <a:spcPts val="5880"/>
              </a:lnSpc>
              <a:buFont typeface="Arial"/>
              <a:buChar char="•"/>
            </a:pPr>
            <a:r>
              <a:rPr lang="en-US" sz="3000">
                <a:solidFill>
                  <a:srgbClr val="000000"/>
                </a:solidFill>
                <a:latin typeface="Times New Roman"/>
              </a:rPr>
              <a:t>Inefficient record keeping</a:t>
            </a:r>
          </a:p>
          <a:p>
            <a:pPr algn="just" marL="647700" indent="-323850" lvl="1">
              <a:lnSpc>
                <a:spcPts val="5880"/>
              </a:lnSpc>
              <a:buFont typeface="Arial"/>
              <a:buChar char="•"/>
            </a:pPr>
            <a:r>
              <a:rPr lang="en-US" sz="3000">
                <a:solidFill>
                  <a:srgbClr val="000000"/>
                </a:solidFill>
                <a:latin typeface="Times New Roman"/>
              </a:rPr>
              <a:t>Fraud and misuse of funds</a:t>
            </a:r>
          </a:p>
        </p:txBody>
      </p:sp>
      <p:sp>
        <p:nvSpPr>
          <p:cNvPr name="TextBox 3" id="3"/>
          <p:cNvSpPr txBox="true"/>
          <p:nvPr/>
        </p:nvSpPr>
        <p:spPr>
          <a:xfrm rot="0">
            <a:off x="1028700" y="419801"/>
            <a:ext cx="5853509" cy="1008248"/>
          </a:xfrm>
          <a:prstGeom prst="rect">
            <a:avLst/>
          </a:prstGeom>
        </p:spPr>
        <p:txBody>
          <a:bodyPr anchor="t" rtlCol="false" tIns="0" lIns="0" bIns="0" rIns="0">
            <a:spAutoFit/>
          </a:bodyPr>
          <a:lstStyle/>
          <a:p>
            <a:pPr algn="just" marL="0" indent="0" lvl="0">
              <a:lnSpc>
                <a:spcPts val="7420"/>
              </a:lnSpc>
              <a:spcBef>
                <a:spcPct val="0"/>
              </a:spcBef>
            </a:pPr>
            <a:r>
              <a:rPr lang="en-US" sz="5300" strike="noStrike" u="none">
                <a:solidFill>
                  <a:srgbClr val="333333"/>
                </a:solidFill>
                <a:latin typeface="Times New Roman Bold"/>
              </a:rPr>
              <a:t>Introduction</a:t>
            </a:r>
          </a:p>
        </p:txBody>
      </p:sp>
      <p:grpSp>
        <p:nvGrpSpPr>
          <p:cNvPr name="Group 4" id="4"/>
          <p:cNvGrpSpPr/>
          <p:nvPr/>
        </p:nvGrpSpPr>
        <p:grpSpPr>
          <a:xfrm rot="0">
            <a:off x="0" y="0"/>
            <a:ext cx="18288000" cy="450526"/>
            <a:chOff x="0" y="0"/>
            <a:chExt cx="6186311" cy="152400"/>
          </a:xfrm>
        </p:grpSpPr>
        <p:sp>
          <p:nvSpPr>
            <p:cNvPr name="Freeform 5" id="5"/>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TextBox 6" id="6"/>
          <p:cNvSpPr txBox="true"/>
          <p:nvPr/>
        </p:nvSpPr>
        <p:spPr>
          <a:xfrm rot="0">
            <a:off x="1028700" y="5509670"/>
            <a:ext cx="12276456" cy="5066822"/>
          </a:xfrm>
          <a:prstGeom prst="rect">
            <a:avLst/>
          </a:prstGeom>
        </p:spPr>
        <p:txBody>
          <a:bodyPr anchor="t" rtlCol="false" tIns="0" lIns="0" bIns="0" rIns="0">
            <a:spAutoFit/>
          </a:bodyPr>
          <a:lstStyle/>
          <a:p>
            <a:pPr algn="just">
              <a:lnSpc>
                <a:spcPts val="5748"/>
              </a:lnSpc>
              <a:spcBef>
                <a:spcPct val="0"/>
              </a:spcBef>
            </a:pPr>
            <a:r>
              <a:rPr lang="en-US" sz="2932" strike="noStrike" u="none">
                <a:solidFill>
                  <a:srgbClr val="000000"/>
                </a:solidFill>
                <a:latin typeface="Times New Roman"/>
              </a:rPr>
              <a:t>Proposed solutions which will be implemented by our software/application:</a:t>
            </a:r>
          </a:p>
          <a:p>
            <a:pPr algn="just" marL="633184" indent="-316592" lvl="1">
              <a:lnSpc>
                <a:spcPts val="5748"/>
              </a:lnSpc>
              <a:buFont typeface="Arial"/>
              <a:buChar char="•"/>
            </a:pPr>
            <a:r>
              <a:rPr lang="en-US" sz="2932" strike="noStrike" u="none">
                <a:solidFill>
                  <a:srgbClr val="000000"/>
                </a:solidFill>
                <a:latin typeface="Times New Roman"/>
              </a:rPr>
              <a:t>Increased Transparency</a:t>
            </a:r>
          </a:p>
          <a:p>
            <a:pPr algn="just" marL="633184" indent="-316592" lvl="1">
              <a:lnSpc>
                <a:spcPts val="5748"/>
              </a:lnSpc>
              <a:buFont typeface="Arial"/>
              <a:buChar char="•"/>
            </a:pPr>
            <a:r>
              <a:rPr lang="en-US" sz="2932" strike="noStrike" u="none">
                <a:solidFill>
                  <a:srgbClr val="000000"/>
                </a:solidFill>
                <a:latin typeface="Times New Roman"/>
              </a:rPr>
              <a:t>Enhanced security</a:t>
            </a:r>
          </a:p>
          <a:p>
            <a:pPr algn="just" marL="633184" indent="-316592" lvl="1">
              <a:lnSpc>
                <a:spcPts val="5748"/>
              </a:lnSpc>
              <a:buFont typeface="Arial"/>
              <a:buChar char="•"/>
            </a:pPr>
            <a:r>
              <a:rPr lang="en-US" sz="2932" strike="noStrike" u="none">
                <a:solidFill>
                  <a:srgbClr val="000000"/>
                </a:solidFill>
                <a:latin typeface="Times New Roman"/>
              </a:rPr>
              <a:t>Less fraud cases due to decentralized system</a:t>
            </a:r>
          </a:p>
          <a:p>
            <a:pPr algn="just" marL="633184" indent="-316592" lvl="1">
              <a:lnSpc>
                <a:spcPts val="5748"/>
              </a:lnSpc>
              <a:buFont typeface="Arial"/>
              <a:buChar char="•"/>
            </a:pPr>
            <a:r>
              <a:rPr lang="en-US" sz="2932" strike="noStrike" u="none">
                <a:solidFill>
                  <a:srgbClr val="000000"/>
                </a:solidFill>
                <a:latin typeface="Times New Roman"/>
              </a:rPr>
              <a:t>Efficient record-keeping</a:t>
            </a:r>
          </a:p>
          <a:p>
            <a:pPr algn="just" marL="633184" indent="-316592" lvl="1">
              <a:lnSpc>
                <a:spcPts val="5748"/>
              </a:lnSpc>
              <a:buFont typeface="Arial"/>
              <a:buChar char="•"/>
            </a:pPr>
            <a:r>
              <a:rPr lang="en-US" sz="2932" strike="noStrike" u="none">
                <a:solidFill>
                  <a:srgbClr val="000000"/>
                </a:solidFill>
                <a:latin typeface="Times New Roman"/>
              </a:rPr>
              <a:t>Increased donor Engagement</a:t>
            </a:r>
          </a:p>
          <a:p>
            <a:pPr algn="just">
              <a:lnSpc>
                <a:spcPts val="5748"/>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28700" y="2234461"/>
            <a:ext cx="16230600" cy="4376371"/>
          </a:xfrm>
          <a:prstGeom prst="rect">
            <a:avLst/>
          </a:prstGeom>
        </p:spPr>
        <p:txBody>
          <a:bodyPr anchor="t" rtlCol="false" tIns="0" lIns="0" bIns="0" rIns="0">
            <a:spAutoFit/>
          </a:bodyPr>
          <a:lstStyle/>
          <a:p>
            <a:pPr algn="just" marL="638736" indent="-319368" lvl="1">
              <a:lnSpc>
                <a:spcPts val="5798"/>
              </a:lnSpc>
              <a:buFont typeface="Arial"/>
              <a:buChar char="•"/>
            </a:pPr>
            <a:r>
              <a:rPr lang="en-US" sz="2958">
                <a:solidFill>
                  <a:srgbClr val="000000"/>
                </a:solidFill>
                <a:latin typeface="Times New Roman"/>
              </a:rPr>
              <a:t>The objective is to propose Blockchain based decentralized donation tracking system built on Ethereum blockchain for nonprofit organization raise charity donation through different sources, and raised funds often require clean traceability.</a:t>
            </a:r>
          </a:p>
          <a:p>
            <a:pPr algn="just">
              <a:lnSpc>
                <a:spcPts val="5798"/>
              </a:lnSpc>
            </a:pPr>
          </a:p>
          <a:p>
            <a:pPr algn="just" marL="638736" indent="-319368" lvl="1">
              <a:lnSpc>
                <a:spcPts val="5798"/>
              </a:lnSpc>
              <a:buFont typeface="Arial"/>
              <a:buChar char="•"/>
            </a:pPr>
            <a:r>
              <a:rPr lang="en-US" sz="2958">
                <a:solidFill>
                  <a:srgbClr val="000000"/>
                </a:solidFill>
                <a:latin typeface="Times New Roman"/>
              </a:rPr>
              <a:t>To run project transparently, using smart contract-based incentives to ensure their impact Is independently verified and accessible to everyone.</a:t>
            </a:r>
          </a:p>
        </p:txBody>
      </p:sp>
      <p:sp>
        <p:nvSpPr>
          <p:cNvPr name="TextBox 3" id="3"/>
          <p:cNvSpPr txBox="true"/>
          <p:nvPr/>
        </p:nvSpPr>
        <p:spPr>
          <a:xfrm rot="0">
            <a:off x="1028700" y="937855"/>
            <a:ext cx="5853509" cy="1008248"/>
          </a:xfrm>
          <a:prstGeom prst="rect">
            <a:avLst/>
          </a:prstGeom>
        </p:spPr>
        <p:txBody>
          <a:bodyPr anchor="t" rtlCol="false" tIns="0" lIns="0" bIns="0" rIns="0">
            <a:spAutoFit/>
          </a:bodyPr>
          <a:lstStyle/>
          <a:p>
            <a:pPr algn="just" marL="0" indent="0" lvl="0">
              <a:lnSpc>
                <a:spcPts val="7420"/>
              </a:lnSpc>
              <a:spcBef>
                <a:spcPct val="0"/>
              </a:spcBef>
            </a:pPr>
            <a:r>
              <a:rPr lang="en-US" sz="5300">
                <a:solidFill>
                  <a:srgbClr val="333333"/>
                </a:solidFill>
                <a:latin typeface="Times New Roman Bold"/>
              </a:rPr>
              <a:t>Objectives</a:t>
            </a:r>
          </a:p>
        </p:txBody>
      </p:sp>
      <p:grpSp>
        <p:nvGrpSpPr>
          <p:cNvPr name="Group 4" id="4"/>
          <p:cNvGrpSpPr/>
          <p:nvPr/>
        </p:nvGrpSpPr>
        <p:grpSpPr>
          <a:xfrm rot="0">
            <a:off x="0" y="0"/>
            <a:ext cx="18288000" cy="450526"/>
            <a:chOff x="0" y="0"/>
            <a:chExt cx="6186311" cy="152400"/>
          </a:xfrm>
        </p:grpSpPr>
        <p:sp>
          <p:nvSpPr>
            <p:cNvPr name="Freeform 5" id="5"/>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lnTo>
                    <a:pt x="0" y="0"/>
                  </a:lnTo>
                </a:path>
              </a:pathLst>
            </a:custGeom>
            <a:solidFill>
              <a:srgbClr val="00C49A"/>
            </a:solidFill>
          </p:spPr>
        </p:sp>
      </p:grpSp>
      <p:sp>
        <p:nvSpPr>
          <p:cNvPr name="Freeform 4" id="4"/>
          <p:cNvSpPr/>
          <p:nvPr/>
        </p:nvSpPr>
        <p:spPr>
          <a:xfrm flipH="false" flipV="false" rot="0">
            <a:off x="4188684" y="2304988"/>
            <a:ext cx="1592391" cy="1588897"/>
          </a:xfrm>
          <a:custGeom>
            <a:avLst/>
            <a:gdLst/>
            <a:ahLst/>
            <a:cxnLst/>
            <a:rect r="r" b="b" t="t" l="l"/>
            <a:pathLst>
              <a:path h="1588897" w="1592391">
                <a:moveTo>
                  <a:pt x="0" y="0"/>
                </a:moveTo>
                <a:lnTo>
                  <a:pt x="1592391" y="0"/>
                </a:lnTo>
                <a:lnTo>
                  <a:pt x="1592391" y="1588897"/>
                </a:lnTo>
                <a:lnTo>
                  <a:pt x="0" y="1588897"/>
                </a:lnTo>
                <a:lnTo>
                  <a:pt x="0" y="0"/>
                </a:lnTo>
                <a:close/>
              </a:path>
            </a:pathLst>
          </a:custGeom>
          <a:blipFill>
            <a:blip r:embed="rId2"/>
            <a:stretch>
              <a:fillRect l="-4016" t="-8270" r="-4016" b="0"/>
            </a:stretch>
          </a:blipFill>
        </p:spPr>
      </p:sp>
      <p:sp>
        <p:nvSpPr>
          <p:cNvPr name="Freeform 5" id="5"/>
          <p:cNvSpPr/>
          <p:nvPr/>
        </p:nvSpPr>
        <p:spPr>
          <a:xfrm flipH="false" flipV="false" rot="0">
            <a:off x="14948017" y="2075304"/>
            <a:ext cx="1592391" cy="1628713"/>
          </a:xfrm>
          <a:custGeom>
            <a:avLst/>
            <a:gdLst/>
            <a:ahLst/>
            <a:cxnLst/>
            <a:rect r="r" b="b" t="t" l="l"/>
            <a:pathLst>
              <a:path h="1628713" w="1592391">
                <a:moveTo>
                  <a:pt x="0" y="0"/>
                </a:moveTo>
                <a:lnTo>
                  <a:pt x="1592391" y="0"/>
                </a:lnTo>
                <a:lnTo>
                  <a:pt x="1592391" y="1628713"/>
                </a:lnTo>
                <a:lnTo>
                  <a:pt x="0" y="1628713"/>
                </a:lnTo>
                <a:lnTo>
                  <a:pt x="0" y="0"/>
                </a:lnTo>
                <a:close/>
              </a:path>
            </a:pathLst>
          </a:custGeom>
          <a:blipFill>
            <a:blip r:embed="rId3"/>
            <a:stretch>
              <a:fillRect l="0" t="0" r="-7418" b="0"/>
            </a:stretch>
          </a:blipFill>
        </p:spPr>
      </p:sp>
      <p:sp>
        <p:nvSpPr>
          <p:cNvPr name="Freeform 6" id="6"/>
          <p:cNvSpPr/>
          <p:nvPr/>
        </p:nvSpPr>
        <p:spPr>
          <a:xfrm flipH="false" flipV="false" rot="0">
            <a:off x="9144000" y="5143500"/>
            <a:ext cx="1592391" cy="1550200"/>
          </a:xfrm>
          <a:custGeom>
            <a:avLst/>
            <a:gdLst/>
            <a:ahLst/>
            <a:cxnLst/>
            <a:rect r="r" b="b" t="t" l="l"/>
            <a:pathLst>
              <a:path h="1550200" w="1592391">
                <a:moveTo>
                  <a:pt x="0" y="0"/>
                </a:moveTo>
                <a:lnTo>
                  <a:pt x="1592391" y="0"/>
                </a:lnTo>
                <a:lnTo>
                  <a:pt x="1592391" y="1550200"/>
                </a:lnTo>
                <a:lnTo>
                  <a:pt x="0" y="1550200"/>
                </a:lnTo>
                <a:lnTo>
                  <a:pt x="0" y="0"/>
                </a:lnTo>
                <a:close/>
              </a:path>
            </a:pathLst>
          </a:custGeom>
          <a:blipFill>
            <a:blip r:embed="rId4"/>
            <a:stretch>
              <a:fillRect l="0" t="-1360" r="0" b="-1360"/>
            </a:stretch>
          </a:blipFill>
        </p:spPr>
      </p:sp>
      <p:sp>
        <p:nvSpPr>
          <p:cNvPr name="Freeform 7" id="7"/>
          <p:cNvSpPr/>
          <p:nvPr/>
        </p:nvSpPr>
        <p:spPr>
          <a:xfrm flipH="false" flipV="false" rot="0">
            <a:off x="4073270" y="4981433"/>
            <a:ext cx="1823217" cy="1823217"/>
          </a:xfrm>
          <a:custGeom>
            <a:avLst/>
            <a:gdLst/>
            <a:ahLst/>
            <a:cxnLst/>
            <a:rect r="r" b="b" t="t" l="l"/>
            <a:pathLst>
              <a:path h="1823217" w="1823217">
                <a:moveTo>
                  <a:pt x="0" y="0"/>
                </a:moveTo>
                <a:lnTo>
                  <a:pt x="1823218" y="0"/>
                </a:lnTo>
                <a:lnTo>
                  <a:pt x="1823218" y="1823217"/>
                </a:lnTo>
                <a:lnTo>
                  <a:pt x="0" y="1823217"/>
                </a:lnTo>
                <a:lnTo>
                  <a:pt x="0" y="0"/>
                </a:lnTo>
                <a:close/>
              </a:path>
            </a:pathLst>
          </a:custGeom>
          <a:blipFill>
            <a:blip r:embed="rId5"/>
            <a:stretch>
              <a:fillRect l="0" t="0" r="0" b="0"/>
            </a:stretch>
          </a:blipFill>
        </p:spPr>
      </p:sp>
      <p:sp>
        <p:nvSpPr>
          <p:cNvPr name="Freeform 8" id="8"/>
          <p:cNvSpPr/>
          <p:nvPr/>
        </p:nvSpPr>
        <p:spPr>
          <a:xfrm flipH="false" flipV="false" rot="0">
            <a:off x="4073270" y="7902880"/>
            <a:ext cx="2882140" cy="1307686"/>
          </a:xfrm>
          <a:custGeom>
            <a:avLst/>
            <a:gdLst/>
            <a:ahLst/>
            <a:cxnLst/>
            <a:rect r="r" b="b" t="t" l="l"/>
            <a:pathLst>
              <a:path h="1307686" w="2882140">
                <a:moveTo>
                  <a:pt x="0" y="0"/>
                </a:moveTo>
                <a:lnTo>
                  <a:pt x="2882141" y="0"/>
                </a:lnTo>
                <a:lnTo>
                  <a:pt x="2882141" y="1307686"/>
                </a:lnTo>
                <a:lnTo>
                  <a:pt x="0" y="1307686"/>
                </a:lnTo>
                <a:lnTo>
                  <a:pt x="0" y="0"/>
                </a:lnTo>
                <a:close/>
              </a:path>
            </a:pathLst>
          </a:custGeom>
          <a:blipFill>
            <a:blip r:embed="rId6"/>
            <a:stretch>
              <a:fillRect l="0" t="0" r="0" b="0"/>
            </a:stretch>
          </a:blipFill>
        </p:spPr>
      </p:sp>
      <p:sp>
        <p:nvSpPr>
          <p:cNvPr name="Freeform 9" id="9"/>
          <p:cNvSpPr/>
          <p:nvPr/>
        </p:nvSpPr>
        <p:spPr>
          <a:xfrm flipH="false" flipV="false" rot="0">
            <a:off x="14670209" y="5143500"/>
            <a:ext cx="2148008" cy="1119418"/>
          </a:xfrm>
          <a:custGeom>
            <a:avLst/>
            <a:gdLst/>
            <a:ahLst/>
            <a:cxnLst/>
            <a:rect r="r" b="b" t="t" l="l"/>
            <a:pathLst>
              <a:path h="1119418" w="2148008">
                <a:moveTo>
                  <a:pt x="0" y="0"/>
                </a:moveTo>
                <a:lnTo>
                  <a:pt x="2148008" y="0"/>
                </a:lnTo>
                <a:lnTo>
                  <a:pt x="2148008" y="1119418"/>
                </a:lnTo>
                <a:lnTo>
                  <a:pt x="0" y="1119418"/>
                </a:lnTo>
                <a:lnTo>
                  <a:pt x="0" y="0"/>
                </a:lnTo>
                <a:close/>
              </a:path>
            </a:pathLst>
          </a:custGeom>
          <a:blipFill>
            <a:blip r:embed="rId7"/>
            <a:stretch>
              <a:fillRect l="0" t="-1683" r="0" b="-1683"/>
            </a:stretch>
          </a:blipFill>
        </p:spPr>
      </p:sp>
      <p:sp>
        <p:nvSpPr>
          <p:cNvPr name="Freeform 10" id="10"/>
          <p:cNvSpPr/>
          <p:nvPr/>
        </p:nvSpPr>
        <p:spPr>
          <a:xfrm flipH="false" flipV="false" rot="0">
            <a:off x="9050167" y="7503241"/>
            <a:ext cx="1649698" cy="1649698"/>
          </a:xfrm>
          <a:custGeom>
            <a:avLst/>
            <a:gdLst/>
            <a:ahLst/>
            <a:cxnLst/>
            <a:rect r="r" b="b" t="t" l="l"/>
            <a:pathLst>
              <a:path h="1649698" w="1649698">
                <a:moveTo>
                  <a:pt x="0" y="0"/>
                </a:moveTo>
                <a:lnTo>
                  <a:pt x="1649698" y="0"/>
                </a:lnTo>
                <a:lnTo>
                  <a:pt x="1649698" y="1649698"/>
                </a:lnTo>
                <a:lnTo>
                  <a:pt x="0" y="1649698"/>
                </a:lnTo>
                <a:lnTo>
                  <a:pt x="0" y="0"/>
                </a:lnTo>
                <a:close/>
              </a:path>
            </a:pathLst>
          </a:custGeom>
          <a:blipFill>
            <a:blip r:embed="rId8"/>
            <a:stretch>
              <a:fillRect l="0" t="0" r="0" b="0"/>
            </a:stretch>
          </a:blipFill>
        </p:spPr>
      </p:sp>
      <p:sp>
        <p:nvSpPr>
          <p:cNvPr name="Freeform 11" id="11"/>
          <p:cNvSpPr/>
          <p:nvPr/>
        </p:nvSpPr>
        <p:spPr>
          <a:xfrm flipH="false" flipV="false" rot="0">
            <a:off x="14948017" y="7902880"/>
            <a:ext cx="2311283" cy="798663"/>
          </a:xfrm>
          <a:custGeom>
            <a:avLst/>
            <a:gdLst/>
            <a:ahLst/>
            <a:cxnLst/>
            <a:rect r="r" b="b" t="t" l="l"/>
            <a:pathLst>
              <a:path h="798663" w="2311283">
                <a:moveTo>
                  <a:pt x="0" y="0"/>
                </a:moveTo>
                <a:lnTo>
                  <a:pt x="2311283" y="0"/>
                </a:lnTo>
                <a:lnTo>
                  <a:pt x="2311283" y="798663"/>
                </a:lnTo>
                <a:lnTo>
                  <a:pt x="0" y="798663"/>
                </a:lnTo>
                <a:lnTo>
                  <a:pt x="0" y="0"/>
                </a:lnTo>
                <a:close/>
              </a:path>
            </a:pathLst>
          </a:custGeom>
          <a:blipFill>
            <a:blip r:embed="rId9"/>
            <a:stretch>
              <a:fillRect l="0" t="0" r="0" b="0"/>
            </a:stretch>
          </a:blipFill>
        </p:spPr>
      </p:sp>
      <p:sp>
        <p:nvSpPr>
          <p:cNvPr name="Freeform 12" id="12"/>
          <p:cNvSpPr/>
          <p:nvPr/>
        </p:nvSpPr>
        <p:spPr>
          <a:xfrm flipH="false" flipV="false" rot="0">
            <a:off x="8661316" y="2526502"/>
            <a:ext cx="2557759" cy="1278880"/>
          </a:xfrm>
          <a:custGeom>
            <a:avLst/>
            <a:gdLst/>
            <a:ahLst/>
            <a:cxnLst/>
            <a:rect r="r" b="b" t="t" l="l"/>
            <a:pathLst>
              <a:path h="1278880" w="2557759">
                <a:moveTo>
                  <a:pt x="0" y="0"/>
                </a:moveTo>
                <a:lnTo>
                  <a:pt x="2557759" y="0"/>
                </a:lnTo>
                <a:lnTo>
                  <a:pt x="2557759" y="1278879"/>
                </a:lnTo>
                <a:lnTo>
                  <a:pt x="0" y="1278879"/>
                </a:lnTo>
                <a:lnTo>
                  <a:pt x="0" y="0"/>
                </a:lnTo>
                <a:close/>
              </a:path>
            </a:pathLst>
          </a:custGeom>
          <a:blipFill>
            <a:blip r:embed="rId10"/>
            <a:stretch>
              <a:fillRect l="0" t="0" r="0" b="0"/>
            </a:stretch>
          </a:blipFill>
        </p:spPr>
      </p:sp>
      <p:sp>
        <p:nvSpPr>
          <p:cNvPr name="TextBox 13" id="13"/>
          <p:cNvSpPr txBox="true"/>
          <p:nvPr/>
        </p:nvSpPr>
        <p:spPr>
          <a:xfrm rot="0">
            <a:off x="12524176" y="2383872"/>
            <a:ext cx="5366747"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React</a:t>
            </a:r>
          </a:p>
          <a:p>
            <a:pPr>
              <a:lnSpc>
                <a:spcPts val="4800"/>
              </a:lnSpc>
            </a:pPr>
          </a:p>
        </p:txBody>
      </p:sp>
      <p:sp>
        <p:nvSpPr>
          <p:cNvPr name="TextBox 14" id="14"/>
          <p:cNvSpPr txBox="true"/>
          <p:nvPr/>
        </p:nvSpPr>
        <p:spPr>
          <a:xfrm rot="0">
            <a:off x="693012" y="2527766"/>
            <a:ext cx="5366747" cy="6381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Smart Contracts</a:t>
            </a:r>
          </a:p>
        </p:txBody>
      </p:sp>
      <p:sp>
        <p:nvSpPr>
          <p:cNvPr name="TextBox 15" id="15"/>
          <p:cNvSpPr txBox="true"/>
          <p:nvPr/>
        </p:nvSpPr>
        <p:spPr>
          <a:xfrm rot="0">
            <a:off x="12524176" y="5394808"/>
            <a:ext cx="5366747"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Ethers.js</a:t>
            </a:r>
          </a:p>
          <a:p>
            <a:pPr>
              <a:lnSpc>
                <a:spcPts val="4800"/>
              </a:lnSpc>
            </a:pPr>
          </a:p>
        </p:txBody>
      </p:sp>
      <p:sp>
        <p:nvSpPr>
          <p:cNvPr name="TextBox 16" id="16"/>
          <p:cNvSpPr txBox="true"/>
          <p:nvPr/>
        </p:nvSpPr>
        <p:spPr>
          <a:xfrm rot="0">
            <a:off x="7196143" y="5615792"/>
            <a:ext cx="4479931"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EVM</a:t>
            </a:r>
          </a:p>
          <a:p>
            <a:pPr>
              <a:lnSpc>
                <a:spcPts val="4800"/>
              </a:lnSpc>
            </a:pPr>
          </a:p>
        </p:txBody>
      </p:sp>
      <p:sp>
        <p:nvSpPr>
          <p:cNvPr name="TextBox 17" id="17"/>
          <p:cNvSpPr txBox="true"/>
          <p:nvPr/>
        </p:nvSpPr>
        <p:spPr>
          <a:xfrm rot="0">
            <a:off x="693012" y="766911"/>
            <a:ext cx="3176945" cy="1941830"/>
          </a:xfrm>
          <a:prstGeom prst="rect">
            <a:avLst/>
          </a:prstGeom>
        </p:spPr>
        <p:txBody>
          <a:bodyPr anchor="t" rtlCol="false" tIns="0" lIns="0" bIns="0" rIns="0">
            <a:spAutoFit/>
          </a:bodyPr>
          <a:lstStyle/>
          <a:p>
            <a:pPr algn="ctr">
              <a:lnSpc>
                <a:spcPts val="7420"/>
              </a:lnSpc>
            </a:pPr>
            <a:r>
              <a:rPr lang="en-US" sz="5300">
                <a:solidFill>
                  <a:srgbClr val="333333"/>
                </a:solidFill>
                <a:latin typeface="Times New Roman Bold"/>
              </a:rPr>
              <a:t>Tech Stack</a:t>
            </a:r>
          </a:p>
          <a:p>
            <a:pPr algn="ctr">
              <a:lnSpc>
                <a:spcPts val="7420"/>
              </a:lnSpc>
            </a:pPr>
          </a:p>
        </p:txBody>
      </p:sp>
      <p:sp>
        <p:nvSpPr>
          <p:cNvPr name="TextBox 18" id="18"/>
          <p:cNvSpPr txBox="true"/>
          <p:nvPr/>
        </p:nvSpPr>
        <p:spPr>
          <a:xfrm rot="0">
            <a:off x="979908" y="5615792"/>
            <a:ext cx="1797963" cy="638175"/>
          </a:xfrm>
          <a:prstGeom prst="rect">
            <a:avLst/>
          </a:prstGeom>
        </p:spPr>
        <p:txBody>
          <a:bodyPr anchor="t" rtlCol="false" tIns="0" lIns="0" bIns="0" rIns="0">
            <a:spAutoFit/>
          </a:bodyPr>
          <a:lstStyle/>
          <a:p>
            <a:pPr algn="ctr">
              <a:lnSpc>
                <a:spcPts val="4800"/>
              </a:lnSpc>
              <a:spcBef>
                <a:spcPct val="0"/>
              </a:spcBef>
            </a:pPr>
            <a:r>
              <a:rPr lang="en-US" sz="3000">
                <a:solidFill>
                  <a:srgbClr val="333333"/>
                </a:solidFill>
                <a:latin typeface="Times New Roman"/>
              </a:rPr>
              <a:t>mongo DB</a:t>
            </a:r>
          </a:p>
        </p:txBody>
      </p:sp>
      <p:sp>
        <p:nvSpPr>
          <p:cNvPr name="TextBox 19" id="19"/>
          <p:cNvSpPr txBox="true"/>
          <p:nvPr/>
        </p:nvSpPr>
        <p:spPr>
          <a:xfrm rot="0">
            <a:off x="1011697" y="8147148"/>
            <a:ext cx="1734384" cy="638175"/>
          </a:xfrm>
          <a:prstGeom prst="rect">
            <a:avLst/>
          </a:prstGeom>
        </p:spPr>
        <p:txBody>
          <a:bodyPr anchor="t" rtlCol="false" tIns="0" lIns="0" bIns="0" rIns="0">
            <a:spAutoFit/>
          </a:bodyPr>
          <a:lstStyle/>
          <a:p>
            <a:pPr algn="ctr">
              <a:lnSpc>
                <a:spcPts val="4800"/>
              </a:lnSpc>
              <a:spcBef>
                <a:spcPct val="0"/>
              </a:spcBef>
            </a:pPr>
            <a:r>
              <a:rPr lang="en-US" sz="3000">
                <a:solidFill>
                  <a:srgbClr val="333333"/>
                </a:solidFill>
                <a:latin typeface="Times New Roman"/>
              </a:rPr>
              <a:t>Express JS</a:t>
            </a:r>
          </a:p>
        </p:txBody>
      </p:sp>
      <p:sp>
        <p:nvSpPr>
          <p:cNvPr name="TextBox 20" id="20"/>
          <p:cNvSpPr txBox="true"/>
          <p:nvPr/>
        </p:nvSpPr>
        <p:spPr>
          <a:xfrm rot="0">
            <a:off x="7056420" y="8092292"/>
            <a:ext cx="1250621"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IPFS</a:t>
            </a:r>
          </a:p>
        </p:txBody>
      </p:sp>
      <p:sp>
        <p:nvSpPr>
          <p:cNvPr name="TextBox 21" id="21"/>
          <p:cNvSpPr txBox="true"/>
          <p:nvPr/>
        </p:nvSpPr>
        <p:spPr>
          <a:xfrm rot="0">
            <a:off x="12524176" y="8147148"/>
            <a:ext cx="2146032" cy="638109"/>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Tailwind css</a:t>
            </a:r>
          </a:p>
        </p:txBody>
      </p:sp>
      <p:sp>
        <p:nvSpPr>
          <p:cNvPr name="TextBox 22" id="22"/>
          <p:cNvSpPr txBox="true"/>
          <p:nvPr/>
        </p:nvSpPr>
        <p:spPr>
          <a:xfrm rot="0">
            <a:off x="6279206" y="2527766"/>
            <a:ext cx="2554280" cy="1247775"/>
          </a:xfrm>
          <a:prstGeom prst="rect">
            <a:avLst/>
          </a:prstGeom>
        </p:spPr>
        <p:txBody>
          <a:bodyPr anchor="t" rtlCol="false" tIns="0" lIns="0" bIns="0" rIns="0">
            <a:spAutoFit/>
          </a:bodyPr>
          <a:lstStyle/>
          <a:p>
            <a:pPr>
              <a:lnSpc>
                <a:spcPts val="4800"/>
              </a:lnSpc>
            </a:pPr>
            <a:r>
              <a:rPr lang="en-US" sz="3000">
                <a:solidFill>
                  <a:srgbClr val="333333"/>
                </a:solidFill>
                <a:latin typeface="Times New Roman"/>
              </a:rPr>
              <a:t>Hyperledger</a:t>
            </a:r>
          </a:p>
          <a:p>
            <a:pPr>
              <a:lnSpc>
                <a:spcPts val="4800"/>
              </a:lnSpc>
            </a:pPr>
            <a:r>
              <a:rPr lang="en-US" sz="3000">
                <a:solidFill>
                  <a:srgbClr val="333333"/>
                </a:solidFill>
                <a:latin typeface="Times New Roman"/>
              </a:rPr>
              <a:t>Fabric</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514350" y="3736804"/>
            <a:ext cx="17259300" cy="2203792"/>
          </a:xfrm>
          <a:prstGeom prst="rect">
            <a:avLst/>
          </a:prstGeom>
        </p:spPr>
        <p:txBody>
          <a:bodyPr anchor="t" rtlCol="false" tIns="0" lIns="0" bIns="0" rIns="0">
            <a:spAutoFit/>
          </a:bodyPr>
          <a:lstStyle/>
          <a:p>
            <a:pPr algn="ctr">
              <a:lnSpc>
                <a:spcPts val="16736"/>
              </a:lnSpc>
              <a:spcBef>
                <a:spcPct val="0"/>
              </a:spcBef>
            </a:pPr>
            <a:r>
              <a:rPr lang="en-US" sz="10460">
                <a:solidFill>
                  <a:srgbClr val="000000"/>
                </a:solidFill>
                <a:latin typeface="Times New Roman Bold"/>
              </a:rPr>
              <a:t>MODULES COMPLETED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15941368" cy="8381673"/>
          </a:xfrm>
          <a:custGeom>
            <a:avLst/>
            <a:gdLst/>
            <a:ahLst/>
            <a:cxnLst/>
            <a:rect r="r" b="b" t="t" l="l"/>
            <a:pathLst>
              <a:path h="8381673" w="15941368">
                <a:moveTo>
                  <a:pt x="0" y="0"/>
                </a:moveTo>
                <a:lnTo>
                  <a:pt x="15941368" y="0"/>
                </a:lnTo>
                <a:lnTo>
                  <a:pt x="15941368" y="8381673"/>
                </a:lnTo>
                <a:lnTo>
                  <a:pt x="0" y="8381673"/>
                </a:lnTo>
                <a:lnTo>
                  <a:pt x="0" y="0"/>
                </a:lnTo>
                <a:close/>
              </a:path>
            </a:pathLst>
          </a:custGeom>
          <a:blipFill>
            <a:blip r:embed="rId2"/>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557603" y="1028700"/>
            <a:ext cx="15412466" cy="8103585"/>
          </a:xfrm>
          <a:custGeom>
            <a:avLst/>
            <a:gdLst/>
            <a:ahLst/>
            <a:cxnLst/>
            <a:rect r="r" b="b" t="t" l="l"/>
            <a:pathLst>
              <a:path h="8103585" w="15412466">
                <a:moveTo>
                  <a:pt x="0" y="0"/>
                </a:moveTo>
                <a:lnTo>
                  <a:pt x="15412465" y="0"/>
                </a:lnTo>
                <a:lnTo>
                  <a:pt x="15412465" y="8103585"/>
                </a:lnTo>
                <a:lnTo>
                  <a:pt x="0" y="8103585"/>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DAFealzrLDE</dc:identifier>
  <dcterms:modified xsi:type="dcterms:W3CDTF">2011-08-01T06:04:30Z</dcterms:modified>
  <cp:revision>1</cp:revision>
  <dc:title>Tosca Green Blue Soft Grey Black Minimalist Thesis Research Study Presentation Template</dc:title>
</cp:coreProperties>
</file>

<file path=docProps/thumbnail.jpeg>
</file>